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Thin"/>
      <p:regular r:id="rId35"/>
      <p:bold r:id="rId36"/>
      <p:italic r:id="rId37"/>
      <p:boldItalic r:id="rId38"/>
    </p:embeddedFont>
    <p:embeddedFont>
      <p:font typeface="Roboto Medium"/>
      <p:regular r:id="rId39"/>
      <p:bold r:id="rId40"/>
      <p:italic r:id="rId41"/>
      <p:boldItalic r:id="rId42"/>
    </p:embeddedFont>
    <p:embeddedFont>
      <p:font typeface="Roboto"/>
      <p:regular r:id="rId43"/>
      <p:bold r:id="rId44"/>
      <p:italic r:id="rId45"/>
      <p:boldItalic r:id="rId46"/>
    </p:embeddedFont>
    <p:embeddedFont>
      <p:font typeface="PT Sans Narrow"/>
      <p:regular r:id="rId47"/>
      <p:bold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AC1A86E-F74E-4668-ABF0-2096D082C9BB}">
  <a:tblStyle styleId="{DAC1A86E-F74E-4668-ABF0-2096D082C9B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fntdata"/><Relationship Id="rId42" Type="http://schemas.openxmlformats.org/officeDocument/2006/relationships/font" Target="fonts/RobotoMedium-boldItalic.fntdata"/><Relationship Id="rId41" Type="http://schemas.openxmlformats.org/officeDocument/2006/relationships/font" Target="fonts/RobotoMedium-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TSansNarrow-bold.fntdata"/><Relationship Id="rId47" Type="http://schemas.openxmlformats.org/officeDocument/2006/relationships/font" Target="fonts/PTSansNarrow-regular.fntdata"/><Relationship Id="rId49" Type="http://schemas.openxmlformats.org/officeDocument/2006/relationships/font" Target="fonts/OpenSa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RobotoThin-regular.fntdata"/><Relationship Id="rId34" Type="http://schemas.openxmlformats.org/officeDocument/2006/relationships/slide" Target="slides/slide28.xml"/><Relationship Id="rId37" Type="http://schemas.openxmlformats.org/officeDocument/2006/relationships/font" Target="fonts/RobotoThin-italic.fntdata"/><Relationship Id="rId36" Type="http://schemas.openxmlformats.org/officeDocument/2006/relationships/font" Target="fonts/RobotoThin-bold.fntdata"/><Relationship Id="rId39" Type="http://schemas.openxmlformats.org/officeDocument/2006/relationships/font" Target="fonts/RobotoMedium-regular.fntdata"/><Relationship Id="rId38" Type="http://schemas.openxmlformats.org/officeDocument/2006/relationships/font" Target="fonts/RobotoThin-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italic.fntdata"/><Relationship Id="rId50" Type="http://schemas.openxmlformats.org/officeDocument/2006/relationships/font" Target="fonts/OpenSans-bold.fntdata"/><Relationship Id="rId52" Type="http://schemas.openxmlformats.org/officeDocument/2006/relationships/font" Target="fonts/Open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3cad4a85c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3cad4a85c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3cad4a85ce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3cad4a85ce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3c3cc6fc09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3c3cc6fc09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3cad4a85ce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3cad4a85ce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3cad4a85c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3cad4a85c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3cad4a85c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3cad4a85c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3cad4a85ce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3cad4a85ce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3cad4a85ce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3cad4a85ce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3cad4a85ce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3cad4a85ce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3c624d99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3c624d99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In this part, I will introduce the pipeline of the prediction model, including the model we used, optimizations, prediction function and predicted results. After stream processing and sentimental analysis, the pipeline of the project input two processed dataset into here, and the objective of the prediction model is that to find and conclude the potential relationship between price and sentimental value, even it is obscure. For the prediction model, the input is pre-processed cryptocurrency price data and sentimental values, and the output is the predicted price and price trend graph.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3da34f298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3da34f298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In a market economy, goods and services have prices because resources are limited, and the price of a given good or service depends on demand and supply, in other words, price is the visualization of demand-supply relationship model, these are the two basic principles of economics. The factors that can influence demand and supply are many, ranging from government policies to individual buying and selling behavior. These information can be summarized as an expression of sentiment toward a good or service. Intuitionally, people using the information they can gather to analyze sentiment in order to predict prices. And now, with the rapid growth of the Internet, we can get news and people's opinions from social media. This makes gathering information more quickly. However, we need the help of an algorithm to quickly analysis the sentiment on social media to determine the likely price trend. That's why we chose this topic, which is to help predict cryptocurrency prices by analyzing sentiment in real time.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3c624d995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3c624d995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I will introduce how we construct the prediction model. The right side graph shows the pipeline of the function that construct the model. First, we need to do some data cleaning for the two input dataset. We need to merge them into one dataset and normalize to ensure it has fixed change range. After that, split the dataset into training set with 80% and test set with 20%. Then, we introduced Grid search, which test all given hyperparameters to calculate the Root Mean Square Error value iteratively, and provide the hyperparameter set which has the best performance. Finally we input the hyperparameter set and training data into the model that we will construct.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We use LSTM-GRU hyper model to predict the price. The model is mainly contain a 3 LSTM layers and 1 GRU layer. The reason that we choose LSTM as the model is that the crypto prices represent time dependencies, meaning that past prices influence future prices. LSTM are naturally suited for handling time series data. LSTM memory cell has input, forget, and output gates that control the flow of information in, retention, and out of the cell, which makes the model can capture the relationship between past information and current input. Also, crypto prices can be affected by long-term trends and sudden events. LSTMs can capture these long-term dependencies, improving the accuracy of the predictions.</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3c624d995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3c624d995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In training model, the optimizations are essential for the model accuracy and training time. Here I list several ways in which we optimize our model, we significantly increase the generalize ability and robustness of the model to quickly capture the features of the dataset and make predictions.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**Grid Search: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First is grid search. We train several hyperparameters in the grid model and find the best ones. The grid search is able to determine the accuracy of the model by determining the Root Mean Square Error for each hyperparameter combination.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**AMSGrad:**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Second is AMSGrad, it is a optimizer in neural network. AMSGrad retains the maximum of all past second moment estimates to prevent sudden drops in learning rate, resulting in better optimization performance. Also, it uses a correction factor to ensure the gradient average is not underestimated during the iteration, it in order to get the better convergence performance. In general, AMSGrad has the best performance and robustness in the result from grid search.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**Dropout Layer:**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Third is dropout layer. By adding dropout layers after each LSTM layer of the model to randomly discard the output of a certain percentage of neurons to ensure that the model does not rely excessively on certain neurons. In this model, we set each LSTM layer to have 30% of neurons result will discarded. We found that the addition of the dropout layer significantly increases the generalization ability of the model and prevents overfitting.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**GRU Layer**: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The last one is GRU model. GRU has simpler structure than LSTM, which GRU has only two gates, the update and reset. The different structure makes GRU has faster training time and can capture different features than LSTM.</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3cc67bea1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3cc67bea1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After trained model, we need to use the model to predict the future price of the crypto currency. The prediction function is a separate function from the training model, which can directly use trained model to predict. In the actual user experience, the user usually expect a quick response from the website, so we let prediction function to join the project pipeline but not the full function containing the training model. The figure on the right hand side is the pipeline of the project which zoom-in on the prediction function. The prediction function load model from the local storage and fetch data set from the previous stage of the pipeline, then output the predicted price and price trend graph to the front-end.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3c624d995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3c624d995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 two graph shows the test and prediction result of our model on recent trade days. The left side graph is the test set result, and the right side is the prediction for the future price.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3c624d995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3c624d995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chemeClr val="dk1"/>
                </a:solidFill>
                <a:latin typeface="Times New Roman"/>
                <a:ea typeface="Times New Roman"/>
                <a:cs typeface="Times New Roman"/>
                <a:sym typeface="Times New Roman"/>
              </a:rPr>
              <a:t>The frontend of this project is built using React and consists of 6 core components, including one HomePage and five cryptocurrency pages. The primary function of the HomePage is to introduce and guide users in selecting a cryptocurrency. Each cryptocurrency page provides users with prediction information specific to the chosen coin.</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3cc67bea10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3cc67bea10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1200">
                <a:solidFill>
                  <a:schemeClr val="dk1"/>
                </a:solidFill>
                <a:latin typeface="Times New Roman"/>
                <a:ea typeface="Times New Roman"/>
                <a:cs typeface="Times New Roman"/>
                <a:sym typeface="Times New Roman"/>
              </a:rPr>
              <a:t>Upon launching the app, users are directed to the HomePage, where they can choose from five of the most popular cryptocurrencies. After making a selection, the app navigates to the respective cryptocurrency page. On each cryptocurrency page, users have the option to predict the price trends for the next 1, 3, or 5 days. Users can also easily return to the HomePage to select a different cryptocurrency.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3cc67bea10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3cc67bea10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chemeClr val="dk1"/>
                </a:solidFill>
                <a:latin typeface="Times New Roman"/>
                <a:ea typeface="Times New Roman"/>
                <a:cs typeface="Times New Roman"/>
                <a:sym typeface="Times New Roman"/>
              </a:rPr>
              <a:t>Initially, we used Flask and Axios to serve as the interface between the backend and frontend, with the backend generating trend charts and text in real-time for the frontend. However, this approach had a drawback: the backend had to remain running for users to access the trend information on the frontend. To address this issue, we changed our method by directly saving the backend's predicted trend results as PNG and TXT files in the frontend. We then utilized 'useEffect' to read the TXT data, allowing users to view the trends at any time without requiring the backend to be constantly running.</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3cc67bea1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3cc67bea1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We successfully deployed the project on website. We create a crontab to run the training model function daily, including fetch the crypto currency price and sentimental analysis. When user clicks the currency button, the prediction function will run to predict the price and trend graph then plot them on the front end. Next, we will demonstrate our project on the local machine.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3cc67bea1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3cc67bea1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In general, we create a full pipeline of the project. We use spark and optimizations to streaming the data of crypto currency and tweet data. We use lexicon on sentimental analysis to get the highest accuracy. We use LSTM-GRU hyper model to discover the features of the relationship between two datasets, and predict the future price and price trend. Finally, we plot the prediction result on the front-end, and deploy the full project on-line and provide a full-automatically process of fetch data, analysis, train model and predict the price.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3b781bf23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3b781bf23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In order to analyze sentiment to predict cryptocurrency prices, we divided the pipeline of the project into four main parts: data streaming, sentiment analysis, prediction model and front-end presentation. Our final goal is to provide an online web page to present our model results, including predicted prices and price trend graphs. Next, my teammates and I will go through the pipeline to present each part separately and demonstrate our project.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3c3cc6fc0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3c3cc6fc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3c3cc6fc0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3c3cc6fc0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3cad4a85c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3cad4a85c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3cad4a85c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3cad4a85c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3c3cc6fc09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3c3cc6fc09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3cad4a85ce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3cad4a85ce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30.png"/><Relationship Id="rId5"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167947"/>
            <a:ext cx="7136700" cy="160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zh-CN" sz="3800"/>
              <a:t>Real-Time Sentiment Analysis on Twitter to Predict the Cryptocurrency Price</a:t>
            </a:r>
            <a:endParaRPr sz="3800"/>
          </a:p>
        </p:txBody>
      </p:sp>
      <p:sp>
        <p:nvSpPr>
          <p:cNvPr id="67" name="Google Shape;67;p13"/>
          <p:cNvSpPr txBox="1"/>
          <p:nvPr>
            <p:ph idx="1" type="subTitle"/>
          </p:nvPr>
        </p:nvSpPr>
        <p:spPr>
          <a:xfrm>
            <a:off x="2137225" y="2571750"/>
            <a:ext cx="4870500" cy="1300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zh-CN" sz="1400">
                <a:solidFill>
                  <a:srgbClr val="000000"/>
                </a:solidFill>
                <a:latin typeface="Times New Roman"/>
                <a:ea typeface="Times New Roman"/>
                <a:cs typeface="Times New Roman"/>
                <a:sym typeface="Times New Roman"/>
              </a:rPr>
              <a:t>Tong Wu, tw2906, </a:t>
            </a:r>
            <a:endParaRPr sz="1400">
              <a:solidFill>
                <a:srgbClr val="000000"/>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zh-CN" sz="1400">
                <a:solidFill>
                  <a:srgbClr val="000000"/>
                </a:solidFill>
                <a:latin typeface="Times New Roman"/>
                <a:ea typeface="Times New Roman"/>
                <a:cs typeface="Times New Roman"/>
                <a:sym typeface="Times New Roman"/>
              </a:rPr>
              <a:t>Yu Wu, yw3748, </a:t>
            </a:r>
            <a:endParaRPr sz="1400">
              <a:solidFill>
                <a:srgbClr val="000000"/>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zh-CN" sz="1400">
                <a:solidFill>
                  <a:srgbClr val="000000"/>
                </a:solidFill>
                <a:latin typeface="Times New Roman"/>
                <a:ea typeface="Times New Roman"/>
                <a:cs typeface="Times New Roman"/>
                <a:sym typeface="Times New Roman"/>
              </a:rPr>
              <a:t>Yiqing Cao, yc4138, </a:t>
            </a:r>
            <a:endParaRPr sz="1400">
              <a:solidFill>
                <a:srgbClr val="000000"/>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zh-CN" sz="1400">
                <a:solidFill>
                  <a:srgbClr val="000000"/>
                </a:solidFill>
                <a:latin typeface="Times New Roman"/>
                <a:ea typeface="Times New Roman"/>
                <a:cs typeface="Times New Roman"/>
                <a:sym typeface="Times New Roman"/>
              </a:rPr>
              <a:t>Eric Chang, cc4900</a:t>
            </a:r>
            <a:endParaRPr sz="14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Stream optimization</a:t>
            </a:r>
            <a:endParaRPr/>
          </a:p>
        </p:txBody>
      </p:sp>
      <p:sp>
        <p:nvSpPr>
          <p:cNvPr id="145" name="Google Shape;145;p22"/>
          <p:cNvSpPr txBox="1"/>
          <p:nvPr>
            <p:ph idx="1" type="body"/>
          </p:nvPr>
        </p:nvSpPr>
        <p:spPr>
          <a:xfrm>
            <a:off x="311700" y="13905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CN"/>
              <a:t>Load shedding:</a:t>
            </a:r>
            <a:endParaRPr/>
          </a:p>
          <a:p>
            <a:pPr indent="-317500" lvl="1" marL="914400" rtl="0" algn="l">
              <a:spcBef>
                <a:spcPts val="0"/>
              </a:spcBef>
              <a:spcAft>
                <a:spcPts val="0"/>
              </a:spcAft>
              <a:buSzPts val="1400"/>
              <a:buChar char="○"/>
            </a:pPr>
            <a:r>
              <a:rPr lang="zh-CN"/>
              <a:t>Define own shedding mechanism: Discard data when the </a:t>
            </a:r>
            <a:r>
              <a:rPr b="1" lang="zh-CN">
                <a:solidFill>
                  <a:srgbClr val="000000"/>
                </a:solidFill>
                <a:latin typeface="Arial"/>
                <a:ea typeface="Arial"/>
                <a:cs typeface="Arial"/>
                <a:sym typeface="Arial"/>
              </a:rPr>
              <a:t>units digit of the id</a:t>
            </a:r>
            <a:r>
              <a:rPr lang="zh-CN"/>
              <a:t> is consistent with </a:t>
            </a:r>
            <a:r>
              <a:rPr b="1" lang="zh-CN">
                <a:solidFill>
                  <a:srgbClr val="000000"/>
                </a:solidFill>
                <a:latin typeface="Arial"/>
                <a:ea typeface="Arial"/>
                <a:cs typeface="Arial"/>
                <a:sym typeface="Arial"/>
              </a:rPr>
              <a:t>the number which is randomly generated from 0 to 9</a:t>
            </a:r>
            <a:endParaRPr b="1">
              <a:solidFill>
                <a:srgbClr val="000000"/>
              </a:solidFill>
              <a:latin typeface="Arial"/>
              <a:ea typeface="Arial"/>
              <a:cs typeface="Arial"/>
              <a:sym typeface="Arial"/>
            </a:endParaRPr>
          </a:p>
          <a:p>
            <a:pPr indent="0" lvl="0" marL="914400" rtl="0" algn="l">
              <a:spcBef>
                <a:spcPts val="1200"/>
              </a:spcBef>
              <a:spcAft>
                <a:spcPts val="0"/>
              </a:spcAft>
              <a:buNone/>
            </a:pPr>
            <a:r>
              <a:t/>
            </a:r>
            <a:endParaRPr/>
          </a:p>
          <a:p>
            <a:pPr indent="-342900" lvl="0" marL="457200" rtl="0" algn="l">
              <a:spcBef>
                <a:spcPts val="1200"/>
              </a:spcBef>
              <a:spcAft>
                <a:spcPts val="0"/>
              </a:spcAft>
              <a:buSzPts val="1800"/>
              <a:buChar char="●"/>
            </a:pPr>
            <a:r>
              <a:rPr lang="zh-CN"/>
              <a:t>Operator reordering:</a:t>
            </a:r>
            <a:endParaRPr/>
          </a:p>
          <a:p>
            <a:pPr indent="-317500" lvl="1" marL="914400" rtl="0" algn="l">
              <a:spcBef>
                <a:spcPts val="0"/>
              </a:spcBef>
              <a:spcAft>
                <a:spcPts val="0"/>
              </a:spcAft>
              <a:buSzPts val="1400"/>
              <a:buChar char="○"/>
            </a:pPr>
            <a:r>
              <a:rPr lang="zh-CN"/>
              <a:t>Move the highest selectivity operator </a:t>
            </a:r>
            <a:r>
              <a:rPr lang="zh-CN">
                <a:solidFill>
                  <a:srgbClr val="000000"/>
                </a:solidFill>
              </a:rPr>
              <a:t>(</a:t>
            </a:r>
            <a:r>
              <a:rPr b="1" lang="zh-CN">
                <a:solidFill>
                  <a:srgbClr val="000000"/>
                </a:solidFill>
              </a:rPr>
              <a:t>“</a:t>
            </a:r>
            <a:r>
              <a:rPr b="1" lang="zh-CN">
                <a:solidFill>
                  <a:srgbClr val="000000"/>
                </a:solidFill>
                <a:latin typeface="Arial"/>
                <a:ea typeface="Arial"/>
                <a:cs typeface="Arial"/>
                <a:sym typeface="Arial"/>
              </a:rPr>
              <a:t>remove followers &lt; 10 data” filter</a:t>
            </a:r>
            <a:r>
              <a:rPr lang="zh-CN">
                <a:solidFill>
                  <a:srgbClr val="000000"/>
                </a:solidFill>
                <a:latin typeface="Arial"/>
                <a:ea typeface="Arial"/>
                <a:cs typeface="Arial"/>
                <a:sym typeface="Arial"/>
              </a:rPr>
              <a:t>)</a:t>
            </a:r>
            <a:r>
              <a:rPr lang="zh-CN"/>
              <a:t> to the begining</a:t>
            </a:r>
            <a:endParaRPr/>
          </a:p>
        </p:txBody>
      </p:sp>
      <p:pic>
        <p:nvPicPr>
          <p:cNvPr id="146" name="Google Shape;146;p22"/>
          <p:cNvPicPr preferRelativeResize="0"/>
          <p:nvPr/>
        </p:nvPicPr>
        <p:blipFill>
          <a:blip r:embed="rId3">
            <a:alphaModFix/>
          </a:blip>
          <a:stretch>
            <a:fillRect/>
          </a:stretch>
        </p:blipFill>
        <p:spPr>
          <a:xfrm>
            <a:off x="5203825" y="0"/>
            <a:ext cx="3940173" cy="13371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311700" y="289775"/>
            <a:ext cx="44508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F</a:t>
            </a:r>
            <a:r>
              <a:rPr lang="zh-CN"/>
              <a:t>inal stream preprocessing </a:t>
            </a:r>
            <a:endParaRPr/>
          </a:p>
          <a:p>
            <a:pPr indent="0" lvl="0" marL="0" rtl="0" algn="l">
              <a:spcBef>
                <a:spcPts val="0"/>
              </a:spcBef>
              <a:spcAft>
                <a:spcPts val="0"/>
              </a:spcAft>
              <a:buNone/>
            </a:pPr>
            <a:r>
              <a:rPr lang="zh-CN"/>
              <a:t>pipeline</a:t>
            </a:r>
            <a:endParaRPr/>
          </a:p>
        </p:txBody>
      </p:sp>
      <p:sp>
        <p:nvSpPr>
          <p:cNvPr id="152" name="Google Shape;152;p23"/>
          <p:cNvSpPr/>
          <p:nvPr/>
        </p:nvSpPr>
        <p:spPr>
          <a:xfrm>
            <a:off x="2122600" y="1736575"/>
            <a:ext cx="1428300" cy="7074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a:t>remove followers &lt; 10 data</a:t>
            </a:r>
            <a:endParaRPr/>
          </a:p>
        </p:txBody>
      </p:sp>
      <p:sp>
        <p:nvSpPr>
          <p:cNvPr id="153" name="Google Shape;153;p23"/>
          <p:cNvSpPr/>
          <p:nvPr/>
        </p:nvSpPr>
        <p:spPr>
          <a:xfrm>
            <a:off x="5083325" y="1736563"/>
            <a:ext cx="1428300" cy="707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a:t>remove retweet</a:t>
            </a:r>
            <a:endParaRPr/>
          </a:p>
        </p:txBody>
      </p:sp>
      <p:sp>
        <p:nvSpPr>
          <p:cNvPr id="154" name="Google Shape;154;p23"/>
          <p:cNvSpPr/>
          <p:nvPr/>
        </p:nvSpPr>
        <p:spPr>
          <a:xfrm>
            <a:off x="5083325" y="2799100"/>
            <a:ext cx="1428300" cy="707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a:t>remove links</a:t>
            </a:r>
            <a:endParaRPr/>
          </a:p>
        </p:txBody>
      </p:sp>
      <p:sp>
        <p:nvSpPr>
          <p:cNvPr id="155" name="Google Shape;155;p23"/>
          <p:cNvSpPr/>
          <p:nvPr/>
        </p:nvSpPr>
        <p:spPr>
          <a:xfrm>
            <a:off x="2122600" y="2817300"/>
            <a:ext cx="1428300" cy="707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a:t>remove emoji</a:t>
            </a:r>
            <a:endParaRPr/>
          </a:p>
        </p:txBody>
      </p:sp>
      <p:sp>
        <p:nvSpPr>
          <p:cNvPr id="156" name="Google Shape;156;p23"/>
          <p:cNvSpPr/>
          <p:nvPr/>
        </p:nvSpPr>
        <p:spPr>
          <a:xfrm>
            <a:off x="2122600" y="3861625"/>
            <a:ext cx="1428300" cy="707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a:t>remove mention</a:t>
            </a:r>
            <a:endParaRPr/>
          </a:p>
        </p:txBody>
      </p:sp>
      <p:sp>
        <p:nvSpPr>
          <p:cNvPr id="157" name="Google Shape;157;p23"/>
          <p:cNvSpPr/>
          <p:nvPr/>
        </p:nvSpPr>
        <p:spPr>
          <a:xfrm>
            <a:off x="5083325" y="3861625"/>
            <a:ext cx="1428300" cy="707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a:t>remove space, next line</a:t>
            </a:r>
            <a:endParaRPr/>
          </a:p>
        </p:txBody>
      </p:sp>
      <p:cxnSp>
        <p:nvCxnSpPr>
          <p:cNvPr id="158" name="Google Shape;158;p23"/>
          <p:cNvCxnSpPr>
            <a:stCxn id="152" idx="2"/>
            <a:endCxn id="155" idx="0"/>
          </p:cNvCxnSpPr>
          <p:nvPr/>
        </p:nvCxnSpPr>
        <p:spPr>
          <a:xfrm>
            <a:off x="2836750" y="2443975"/>
            <a:ext cx="0" cy="373200"/>
          </a:xfrm>
          <a:prstGeom prst="straightConnector1">
            <a:avLst/>
          </a:prstGeom>
          <a:noFill/>
          <a:ln cap="flat" cmpd="sng" w="9525">
            <a:solidFill>
              <a:schemeClr val="dk2"/>
            </a:solidFill>
            <a:prstDash val="solid"/>
            <a:round/>
            <a:headEnd len="med" w="med" type="none"/>
            <a:tailEnd len="med" w="med" type="triangle"/>
          </a:ln>
        </p:spPr>
      </p:cxnSp>
      <p:cxnSp>
        <p:nvCxnSpPr>
          <p:cNvPr id="159" name="Google Shape;159;p23"/>
          <p:cNvCxnSpPr>
            <a:stCxn id="155" idx="2"/>
            <a:endCxn id="156" idx="0"/>
          </p:cNvCxnSpPr>
          <p:nvPr/>
        </p:nvCxnSpPr>
        <p:spPr>
          <a:xfrm>
            <a:off x="2836750" y="3524700"/>
            <a:ext cx="0" cy="336900"/>
          </a:xfrm>
          <a:prstGeom prst="straightConnector1">
            <a:avLst/>
          </a:prstGeom>
          <a:noFill/>
          <a:ln cap="flat" cmpd="sng" w="9525">
            <a:solidFill>
              <a:schemeClr val="dk2"/>
            </a:solidFill>
            <a:prstDash val="solid"/>
            <a:round/>
            <a:headEnd len="med" w="med" type="none"/>
            <a:tailEnd len="med" w="med" type="triangle"/>
          </a:ln>
        </p:spPr>
      </p:cxnSp>
      <p:cxnSp>
        <p:nvCxnSpPr>
          <p:cNvPr id="160" name="Google Shape;160;p23"/>
          <p:cNvCxnSpPr>
            <a:stCxn id="156" idx="3"/>
            <a:endCxn id="153" idx="1"/>
          </p:cNvCxnSpPr>
          <p:nvPr/>
        </p:nvCxnSpPr>
        <p:spPr>
          <a:xfrm flipH="1" rot="10800000">
            <a:off x="3550900" y="2090125"/>
            <a:ext cx="1532400" cy="2125200"/>
          </a:xfrm>
          <a:prstGeom prst="straightConnector1">
            <a:avLst/>
          </a:prstGeom>
          <a:noFill/>
          <a:ln cap="flat" cmpd="sng" w="9525">
            <a:solidFill>
              <a:schemeClr val="dk2"/>
            </a:solidFill>
            <a:prstDash val="solid"/>
            <a:round/>
            <a:headEnd len="med" w="med" type="none"/>
            <a:tailEnd len="med" w="med" type="triangle"/>
          </a:ln>
        </p:spPr>
      </p:cxnSp>
      <p:cxnSp>
        <p:nvCxnSpPr>
          <p:cNvPr id="161" name="Google Shape;161;p23"/>
          <p:cNvCxnSpPr>
            <a:stCxn id="153" idx="2"/>
            <a:endCxn id="154" idx="0"/>
          </p:cNvCxnSpPr>
          <p:nvPr/>
        </p:nvCxnSpPr>
        <p:spPr>
          <a:xfrm>
            <a:off x="5797475" y="2443963"/>
            <a:ext cx="0" cy="355200"/>
          </a:xfrm>
          <a:prstGeom prst="straightConnector1">
            <a:avLst/>
          </a:prstGeom>
          <a:noFill/>
          <a:ln cap="flat" cmpd="sng" w="9525">
            <a:solidFill>
              <a:schemeClr val="dk2"/>
            </a:solidFill>
            <a:prstDash val="solid"/>
            <a:round/>
            <a:headEnd len="med" w="med" type="none"/>
            <a:tailEnd len="med" w="med" type="triangle"/>
          </a:ln>
        </p:spPr>
      </p:cxnSp>
      <p:cxnSp>
        <p:nvCxnSpPr>
          <p:cNvPr id="162" name="Google Shape;162;p23"/>
          <p:cNvCxnSpPr>
            <a:stCxn id="154" idx="2"/>
            <a:endCxn id="157" idx="0"/>
          </p:cNvCxnSpPr>
          <p:nvPr/>
        </p:nvCxnSpPr>
        <p:spPr>
          <a:xfrm>
            <a:off x="5797475" y="3506500"/>
            <a:ext cx="0" cy="355200"/>
          </a:xfrm>
          <a:prstGeom prst="straightConnector1">
            <a:avLst/>
          </a:prstGeom>
          <a:noFill/>
          <a:ln cap="flat" cmpd="sng" w="9525">
            <a:solidFill>
              <a:schemeClr val="dk2"/>
            </a:solidFill>
            <a:prstDash val="solid"/>
            <a:round/>
            <a:headEnd len="med" w="med" type="none"/>
            <a:tailEnd len="med" w="med" type="triangle"/>
          </a:ln>
        </p:spPr>
      </p:cxnSp>
      <p:sp>
        <p:nvSpPr>
          <p:cNvPr id="163" name="Google Shape;163;p23"/>
          <p:cNvSpPr/>
          <p:nvPr/>
        </p:nvSpPr>
        <p:spPr>
          <a:xfrm>
            <a:off x="7098575" y="3861625"/>
            <a:ext cx="1428300" cy="707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a:t>start sentiment prediction</a:t>
            </a:r>
            <a:endParaRPr/>
          </a:p>
        </p:txBody>
      </p:sp>
      <p:cxnSp>
        <p:nvCxnSpPr>
          <p:cNvPr id="164" name="Google Shape;164;p23"/>
          <p:cNvCxnSpPr>
            <a:stCxn id="157" idx="3"/>
            <a:endCxn id="163" idx="1"/>
          </p:cNvCxnSpPr>
          <p:nvPr/>
        </p:nvCxnSpPr>
        <p:spPr>
          <a:xfrm>
            <a:off x="6511625" y="4215325"/>
            <a:ext cx="587100" cy="0"/>
          </a:xfrm>
          <a:prstGeom prst="straightConnector1">
            <a:avLst/>
          </a:prstGeom>
          <a:noFill/>
          <a:ln cap="flat" cmpd="sng" w="9525">
            <a:solidFill>
              <a:schemeClr val="dk2"/>
            </a:solidFill>
            <a:prstDash val="solid"/>
            <a:round/>
            <a:headEnd len="med" w="med" type="none"/>
            <a:tailEnd len="med" w="med" type="triangle"/>
          </a:ln>
        </p:spPr>
      </p:cxnSp>
      <p:sp>
        <p:nvSpPr>
          <p:cNvPr id="165" name="Google Shape;165;p23"/>
          <p:cNvSpPr/>
          <p:nvPr/>
        </p:nvSpPr>
        <p:spPr>
          <a:xfrm>
            <a:off x="311700" y="1736575"/>
            <a:ext cx="1428300" cy="707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a:t>data shedding</a:t>
            </a:r>
            <a:endParaRPr/>
          </a:p>
        </p:txBody>
      </p:sp>
      <p:cxnSp>
        <p:nvCxnSpPr>
          <p:cNvPr id="166" name="Google Shape;166;p23"/>
          <p:cNvCxnSpPr>
            <a:stCxn id="165" idx="3"/>
            <a:endCxn id="152" idx="1"/>
          </p:cNvCxnSpPr>
          <p:nvPr/>
        </p:nvCxnSpPr>
        <p:spPr>
          <a:xfrm>
            <a:off x="1740000" y="2090275"/>
            <a:ext cx="382500" cy="0"/>
          </a:xfrm>
          <a:prstGeom prst="straightConnector1">
            <a:avLst/>
          </a:prstGeom>
          <a:noFill/>
          <a:ln cap="flat" cmpd="sng" w="9525">
            <a:solidFill>
              <a:schemeClr val="dk2"/>
            </a:solidFill>
            <a:prstDash val="solid"/>
            <a:round/>
            <a:headEnd len="med" w="med" type="none"/>
            <a:tailEnd len="med" w="med" type="triangle"/>
          </a:ln>
        </p:spPr>
      </p:cxnSp>
      <p:pic>
        <p:nvPicPr>
          <p:cNvPr id="167" name="Google Shape;167;p23"/>
          <p:cNvPicPr preferRelativeResize="0"/>
          <p:nvPr/>
        </p:nvPicPr>
        <p:blipFill>
          <a:blip r:embed="rId3">
            <a:alphaModFix/>
          </a:blip>
          <a:stretch>
            <a:fillRect/>
          </a:stretch>
        </p:blipFill>
        <p:spPr>
          <a:xfrm>
            <a:off x="5203825" y="44338"/>
            <a:ext cx="3940173" cy="13371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Sentimental Analysis-Naive Bayes</a:t>
            </a:r>
            <a:endParaRPr/>
          </a:p>
        </p:txBody>
      </p:sp>
      <p:pic>
        <p:nvPicPr>
          <p:cNvPr id="173" name="Google Shape;173;p24"/>
          <p:cNvPicPr preferRelativeResize="0"/>
          <p:nvPr/>
        </p:nvPicPr>
        <p:blipFill rotWithShape="1">
          <a:blip r:embed="rId3">
            <a:alphaModFix/>
          </a:blip>
          <a:srcRect b="10071" l="0" r="0" t="0"/>
          <a:stretch/>
        </p:blipFill>
        <p:spPr>
          <a:xfrm>
            <a:off x="402925" y="1246575"/>
            <a:ext cx="3992350" cy="2328575"/>
          </a:xfrm>
          <a:prstGeom prst="rect">
            <a:avLst/>
          </a:prstGeom>
          <a:noFill/>
          <a:ln>
            <a:noFill/>
          </a:ln>
        </p:spPr>
      </p:pic>
      <p:sp>
        <p:nvSpPr>
          <p:cNvPr id="174" name="Google Shape;174;p24"/>
          <p:cNvSpPr txBox="1"/>
          <p:nvPr/>
        </p:nvSpPr>
        <p:spPr>
          <a:xfrm>
            <a:off x="56475" y="3669300"/>
            <a:ext cx="4578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Open Sans"/>
                <a:ea typeface="Open Sans"/>
                <a:cs typeface="Open Sans"/>
                <a:sym typeface="Open Sans"/>
              </a:rPr>
              <a:t>For</a:t>
            </a:r>
            <a:r>
              <a:rPr lang="zh-CN">
                <a:latin typeface="Open Sans"/>
                <a:ea typeface="Open Sans"/>
                <a:cs typeface="Open Sans"/>
                <a:sym typeface="Open Sans"/>
              </a:rPr>
              <a:t> document </a:t>
            </a:r>
            <a:r>
              <a:rPr b="1" i="1" lang="zh-CN">
                <a:latin typeface="Open Sans"/>
                <a:ea typeface="Open Sans"/>
                <a:cs typeface="Open Sans"/>
                <a:sym typeface="Open Sans"/>
              </a:rPr>
              <a:t>d</a:t>
            </a:r>
            <a:r>
              <a:rPr lang="zh-CN">
                <a:latin typeface="Open Sans"/>
                <a:ea typeface="Open Sans"/>
                <a:cs typeface="Open Sans"/>
                <a:sym typeface="Open Sans"/>
              </a:rPr>
              <a:t> and all categories </a:t>
            </a:r>
            <a:r>
              <a:rPr b="1" i="1" lang="zh-CN">
                <a:latin typeface="Open Sans"/>
                <a:ea typeface="Open Sans"/>
                <a:cs typeface="Open Sans"/>
                <a:sym typeface="Open Sans"/>
              </a:rPr>
              <a:t>c </a:t>
            </a:r>
            <a:r>
              <a:rPr b="1" lang="zh-CN">
                <a:latin typeface="Open Sans"/>
                <a:ea typeface="Open Sans"/>
                <a:cs typeface="Open Sans"/>
                <a:sym typeface="Open Sans"/>
              </a:rPr>
              <a:t>∊</a:t>
            </a:r>
            <a:r>
              <a:rPr b="1" i="1" lang="zh-CN">
                <a:latin typeface="Open Sans"/>
                <a:ea typeface="Open Sans"/>
                <a:cs typeface="Open Sans"/>
                <a:sym typeface="Open Sans"/>
              </a:rPr>
              <a:t> C</a:t>
            </a:r>
            <a:r>
              <a:rPr lang="zh-CN">
                <a:latin typeface="Open Sans"/>
                <a:ea typeface="Open Sans"/>
                <a:cs typeface="Open Sans"/>
                <a:sym typeface="Open Sans"/>
              </a:rPr>
              <a:t>, the classifier returns the category     with the maximum posterior probability for the given document.</a:t>
            </a:r>
            <a:endParaRPr>
              <a:latin typeface="Open Sans"/>
              <a:ea typeface="Open Sans"/>
              <a:cs typeface="Open Sans"/>
              <a:sym typeface="Open Sans"/>
            </a:endParaRPr>
          </a:p>
        </p:txBody>
      </p:sp>
      <p:pic>
        <p:nvPicPr>
          <p:cNvPr descr="{&quot;font&quot;:{&quot;size&quot;:18,&quot;color&quot;:&quot;#695D46&quot;,&quot;family&quot;:&quot;Open Sans&quot;},&quot;code&quot;:&quot;$$\\hat{c}$$&quot;,&quot;id&quot;:&quot;3&quot;,&quot;backgroundColorModified&quot;:false,&quot;backgroundColor&quot;:&quot;#FFFFFF&quot;,&quot;aid&quot;:null,&quot;type&quot;:&quot;$$&quot;,&quot;ts&quot;:1682960902291,&quot;cs&quot;:&quot;F6xE83/zuuLZ/atYbf5/Rw==&quot;,&quot;size&quot;:{&quot;width&quot;:9.666666666666666,&quot;height&quot;:16.666666666666668}}" id="175" name="Google Shape;175;p24"/>
          <p:cNvPicPr preferRelativeResize="0"/>
          <p:nvPr/>
        </p:nvPicPr>
        <p:blipFill>
          <a:blip r:embed="rId4">
            <a:alphaModFix/>
          </a:blip>
          <a:stretch>
            <a:fillRect/>
          </a:stretch>
        </p:blipFill>
        <p:spPr>
          <a:xfrm>
            <a:off x="1905817" y="3999979"/>
            <a:ext cx="98944" cy="158750"/>
          </a:xfrm>
          <a:prstGeom prst="rect">
            <a:avLst/>
          </a:prstGeom>
          <a:noFill/>
          <a:ln>
            <a:noFill/>
          </a:ln>
        </p:spPr>
      </p:pic>
      <p:pic>
        <p:nvPicPr>
          <p:cNvPr descr="{&quot;font&quot;:{&quot;color&quot;:&quot;#000000&quot;,&quot;family&quot;:&quot;Open Sans&quot;,&quot;size&quot;:14},&quot;code&quot;:&quot;$$\\hat{c}=\\arg\\text{max}\\,P\\left(\\giventhat{c}{d}\\right)=\\arg \\max P\\left(\\giventhat{d}{c}\\right)P\\left(c\\right)$$&quot;,&quot;backgroundColorModified&quot;:false,&quot;id&quot;:&quot;4&quot;,&quot;aid&quot;:null,&quot;type&quot;:&quot;$$&quot;,&quot;backgroundColor&quot;:&quot;#FFFFFF&quot;,&quot;ts&quot;:1682990997956,&quot;cs&quot;:&quot;wwaULPJ3ltidRdw+CGnHLg==&quot;,&quot;size&quot;:{&quot;width&quot;:348,&quot;height&quot;:19}}" id="176" name="Google Shape;176;p24"/>
          <p:cNvPicPr preferRelativeResize="0"/>
          <p:nvPr/>
        </p:nvPicPr>
        <p:blipFill>
          <a:blip r:embed="rId5">
            <a:alphaModFix/>
          </a:blip>
          <a:stretch>
            <a:fillRect/>
          </a:stretch>
        </p:blipFill>
        <p:spPr>
          <a:xfrm>
            <a:off x="700025" y="4501238"/>
            <a:ext cx="3314700" cy="180975"/>
          </a:xfrm>
          <a:prstGeom prst="rect">
            <a:avLst/>
          </a:prstGeom>
          <a:noFill/>
          <a:ln>
            <a:noFill/>
          </a:ln>
        </p:spPr>
      </p:pic>
      <p:sp>
        <p:nvSpPr>
          <p:cNvPr id="177" name="Google Shape;177;p24"/>
          <p:cNvSpPr txBox="1"/>
          <p:nvPr/>
        </p:nvSpPr>
        <p:spPr>
          <a:xfrm>
            <a:off x="4547675" y="1297175"/>
            <a:ext cx="443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Open Sans"/>
                <a:ea typeface="Open Sans"/>
                <a:cs typeface="Open Sans"/>
                <a:sym typeface="Open Sans"/>
              </a:rPr>
              <a:t>Without loss of generalization, we can represent the document </a:t>
            </a:r>
            <a:r>
              <a:rPr b="1" i="1" lang="zh-CN">
                <a:latin typeface="Open Sans"/>
                <a:ea typeface="Open Sans"/>
                <a:cs typeface="Open Sans"/>
                <a:sym typeface="Open Sans"/>
              </a:rPr>
              <a:t>d</a:t>
            </a:r>
            <a:r>
              <a:rPr lang="zh-CN">
                <a:latin typeface="Open Sans"/>
                <a:ea typeface="Open Sans"/>
                <a:cs typeface="Open Sans"/>
                <a:sym typeface="Open Sans"/>
              </a:rPr>
              <a:t> as a set of features </a:t>
            </a:r>
            <a:r>
              <a:rPr b="1" i="1" lang="zh-CN">
                <a:latin typeface="Open Sans"/>
                <a:ea typeface="Open Sans"/>
                <a:cs typeface="Open Sans"/>
                <a:sym typeface="Open Sans"/>
              </a:rPr>
              <a:t>f</a:t>
            </a:r>
            <a:r>
              <a:rPr b="1" i="1" lang="zh-CN" sz="1000">
                <a:latin typeface="Open Sans"/>
                <a:ea typeface="Open Sans"/>
                <a:cs typeface="Open Sans"/>
                <a:sym typeface="Open Sans"/>
              </a:rPr>
              <a:t>1</a:t>
            </a:r>
            <a:r>
              <a:rPr b="1" lang="zh-CN">
                <a:latin typeface="Open Sans"/>
                <a:ea typeface="Open Sans"/>
                <a:cs typeface="Open Sans"/>
                <a:sym typeface="Open Sans"/>
              </a:rPr>
              <a:t>, </a:t>
            </a:r>
            <a:r>
              <a:rPr b="1" i="1" lang="zh-CN">
                <a:latin typeface="Open Sans"/>
                <a:ea typeface="Open Sans"/>
                <a:cs typeface="Open Sans"/>
                <a:sym typeface="Open Sans"/>
              </a:rPr>
              <a:t>f</a:t>
            </a:r>
            <a:r>
              <a:rPr b="1" i="1" lang="zh-CN" sz="1000">
                <a:latin typeface="Open Sans"/>
                <a:ea typeface="Open Sans"/>
                <a:cs typeface="Open Sans"/>
                <a:sym typeface="Open Sans"/>
              </a:rPr>
              <a:t>2</a:t>
            </a:r>
            <a:r>
              <a:rPr lang="zh-CN">
                <a:latin typeface="Open Sans"/>
                <a:ea typeface="Open Sans"/>
                <a:cs typeface="Open Sans"/>
                <a:sym typeface="Open Sans"/>
              </a:rPr>
              <a:t>…</a:t>
            </a:r>
            <a:endParaRPr>
              <a:latin typeface="Open Sans"/>
              <a:ea typeface="Open Sans"/>
              <a:cs typeface="Open Sans"/>
              <a:sym typeface="Open Sans"/>
            </a:endParaRPr>
          </a:p>
        </p:txBody>
      </p:sp>
      <p:pic>
        <p:nvPicPr>
          <p:cNvPr descr="{&quot;font&quot;:{&quot;family&quot;:&quot;Open Sans&quot;,&quot;size&quot;:14,&quot;color&quot;:&quot;#000000&quot;},&quot;aid&quot;:null,&quot;code&quot;:&quot;\\begin{align*}\n{\\hat{c}\\,}&amp;={\\,\\arg \\max P\\left(\\giventhat{f_{1},f_{2}}{c}\\right)P\\left(c\\right)}\\\\\n{\\,}&amp;={\\,\\arg \\max P\\left(c\\right)\\prod_{f}^{}P\\left(\\giventhat{f}{c}\\right)}\t\n\\end{align*}&quot;,&quot;backgroundColorModified&quot;:false,&quot;type&quot;:&quot;align*&quot;,&quot;id&quot;:&quot;5&quot;,&quot;backgroundColor&quot;:&quot;#FFFFFF&quot;,&quot;ts&quot;:1682961760463,&quot;cs&quot;:&quot;apNqy0y9keTVwKLXoVCPOQ==&quot;,&quot;size&quot;:{&quot;width&quot;:238.20000000000005,&quot;height&quot;:72.19999999999999}}" id="178" name="Google Shape;178;p24"/>
          <p:cNvPicPr preferRelativeResize="0"/>
          <p:nvPr/>
        </p:nvPicPr>
        <p:blipFill>
          <a:blip r:embed="rId6">
            <a:alphaModFix/>
          </a:blip>
          <a:stretch>
            <a:fillRect/>
          </a:stretch>
        </p:blipFill>
        <p:spPr>
          <a:xfrm>
            <a:off x="5312050" y="1925638"/>
            <a:ext cx="2268855" cy="687705"/>
          </a:xfrm>
          <a:prstGeom prst="rect">
            <a:avLst/>
          </a:prstGeom>
          <a:noFill/>
          <a:ln>
            <a:noFill/>
          </a:ln>
        </p:spPr>
      </p:pic>
      <p:sp>
        <p:nvSpPr>
          <p:cNvPr id="179" name="Google Shape;179;p24"/>
          <p:cNvSpPr txBox="1"/>
          <p:nvPr/>
        </p:nvSpPr>
        <p:spPr>
          <a:xfrm>
            <a:off x="4547525" y="2756375"/>
            <a:ext cx="4437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Open Sans"/>
                <a:ea typeface="Open Sans"/>
                <a:cs typeface="Open Sans"/>
                <a:sym typeface="Open Sans"/>
              </a:rPr>
              <a:t>But since the Naive Bayes plainly multiplies all the characteristic probabilities, a zero probability in the likelihood term of any class will result in a zero probability of the result. The simplest solution is </a:t>
            </a:r>
            <a:r>
              <a:rPr b="1" lang="zh-CN">
                <a:latin typeface="Open Sans"/>
                <a:ea typeface="Open Sans"/>
                <a:cs typeface="Open Sans"/>
                <a:sym typeface="Open Sans"/>
              </a:rPr>
              <a:t>Laplace smoothing</a:t>
            </a:r>
            <a:r>
              <a:rPr lang="zh-CN">
                <a:latin typeface="Open Sans"/>
                <a:ea typeface="Open Sans"/>
                <a:cs typeface="Open Sans"/>
                <a:sym typeface="Open Sans"/>
              </a:rPr>
              <a:t>.</a:t>
            </a:r>
            <a:endParaRPr>
              <a:latin typeface="Open Sans"/>
              <a:ea typeface="Open Sans"/>
              <a:cs typeface="Open Sans"/>
              <a:sym typeface="Open Sans"/>
            </a:endParaRPr>
          </a:p>
        </p:txBody>
      </p:sp>
      <p:pic>
        <p:nvPicPr>
          <p:cNvPr descr="{&quot;type&quot;:&quot;$$&quot;,&quot;id&quot;:&quot;6&quot;,&quot;backgroundColor&quot;:&quot;#FFFFFF&quot;,&quot;code&quot;:&quot;$$\\hat{P}\\left(\\giventhat{w_{i}}{c}\\right)=\\frac{count\\left(w_{i},c\\right)+1}{\\sum_{w\\,\\in V}^{}count\\left(w_{i},c\\right)+\\left|V\\right|}$$&quot;,&quot;aid&quot;:null,&quot;font&quot;:{&quot;color&quot;:&quot;#000000&quot;,&quot;size&quot;:12,&quot;family&quot;:&quot;Arial&quot;},&quot;ts&quot;:1682962320035,&quot;cs&quot;:&quot;fKSmmn6GxQs74lxOmUNEzQ==&quot;,&quot;size&quot;:{&quot;width&quot;:298,&quot;height&quot;:46.75}}" id="180" name="Google Shape;180;p24"/>
          <p:cNvPicPr preferRelativeResize="0"/>
          <p:nvPr/>
        </p:nvPicPr>
        <p:blipFill>
          <a:blip r:embed="rId7">
            <a:alphaModFix/>
          </a:blip>
          <a:stretch>
            <a:fillRect/>
          </a:stretch>
        </p:blipFill>
        <p:spPr>
          <a:xfrm>
            <a:off x="5255850" y="4009100"/>
            <a:ext cx="2838450" cy="445294"/>
          </a:xfrm>
          <a:prstGeom prst="rect">
            <a:avLst/>
          </a:prstGeom>
          <a:noFill/>
          <a:ln>
            <a:noFill/>
          </a:ln>
        </p:spPr>
      </p:pic>
      <p:pic>
        <p:nvPicPr>
          <p:cNvPr id="181" name="Google Shape;181;p24"/>
          <p:cNvPicPr preferRelativeResize="0"/>
          <p:nvPr/>
        </p:nvPicPr>
        <p:blipFill>
          <a:blip r:embed="rId8">
            <a:alphaModFix/>
          </a:blip>
          <a:stretch>
            <a:fillRect/>
          </a:stretch>
        </p:blipFill>
        <p:spPr>
          <a:xfrm>
            <a:off x="5430834" y="0"/>
            <a:ext cx="3719168" cy="1262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5"/>
          <p:cNvPicPr preferRelativeResize="0"/>
          <p:nvPr/>
        </p:nvPicPr>
        <p:blipFill>
          <a:blip r:embed="rId3">
            <a:alphaModFix/>
          </a:blip>
          <a:stretch>
            <a:fillRect/>
          </a:stretch>
        </p:blipFill>
        <p:spPr>
          <a:xfrm>
            <a:off x="5430834" y="0"/>
            <a:ext cx="3719168" cy="1262099"/>
          </a:xfrm>
          <a:prstGeom prst="rect">
            <a:avLst/>
          </a:prstGeom>
          <a:noFill/>
          <a:ln>
            <a:noFill/>
          </a:ln>
        </p:spPr>
      </p:pic>
      <p:sp>
        <p:nvSpPr>
          <p:cNvPr id="187" name="Google Shape;187;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Sentimental Analysis-Naive Bayes</a:t>
            </a:r>
            <a:endParaRPr/>
          </a:p>
        </p:txBody>
      </p:sp>
      <p:pic>
        <p:nvPicPr>
          <p:cNvPr id="188" name="Google Shape;188;p25"/>
          <p:cNvPicPr preferRelativeResize="0"/>
          <p:nvPr/>
        </p:nvPicPr>
        <p:blipFill rotWithShape="1">
          <a:blip r:embed="rId4">
            <a:alphaModFix/>
          </a:blip>
          <a:srcRect b="8725" l="0" r="0" t="0"/>
          <a:stretch/>
        </p:blipFill>
        <p:spPr>
          <a:xfrm>
            <a:off x="311700" y="1381025"/>
            <a:ext cx="4045374" cy="3190725"/>
          </a:xfrm>
          <a:prstGeom prst="rect">
            <a:avLst/>
          </a:prstGeom>
          <a:noFill/>
          <a:ln>
            <a:noFill/>
          </a:ln>
        </p:spPr>
      </p:pic>
      <p:sp>
        <p:nvSpPr>
          <p:cNvPr id="189" name="Google Shape;189;p25"/>
          <p:cNvSpPr txBox="1"/>
          <p:nvPr/>
        </p:nvSpPr>
        <p:spPr>
          <a:xfrm>
            <a:off x="4297475" y="1381025"/>
            <a:ext cx="45348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800">
                <a:latin typeface="Open Sans"/>
                <a:ea typeface="Open Sans"/>
                <a:cs typeface="Open Sans"/>
                <a:sym typeface="Open Sans"/>
              </a:rPr>
              <a:t>Optimization:</a:t>
            </a:r>
            <a:endParaRPr b="1" sz="18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zh-CN">
                <a:latin typeface="Open Sans"/>
                <a:ea typeface="Open Sans"/>
                <a:cs typeface="Open Sans"/>
                <a:sym typeface="Open Sans"/>
              </a:rPr>
              <a:t>1. Glossary </a:t>
            </a:r>
            <a:r>
              <a:rPr b="1" i="1" lang="zh-CN">
                <a:latin typeface="Open Sans"/>
                <a:ea typeface="Open Sans"/>
                <a:cs typeface="Open Sans"/>
                <a:sym typeface="Open Sans"/>
              </a:rPr>
              <a:t>V</a:t>
            </a:r>
            <a:r>
              <a:rPr lang="zh-CN">
                <a:latin typeface="Open Sans"/>
                <a:ea typeface="Open Sans"/>
                <a:cs typeface="Open Sans"/>
                <a:sym typeface="Open Sans"/>
              </a:rPr>
              <a:t>：For those words that appear in our test data but are not in our vocabulary,  and for another category of words: </a:t>
            </a:r>
            <a:r>
              <a:rPr b="1" lang="zh-CN">
                <a:latin typeface="Open Sans"/>
                <a:ea typeface="Open Sans"/>
                <a:cs typeface="Open Sans"/>
                <a:sym typeface="Open Sans"/>
              </a:rPr>
              <a:t>stop words</a:t>
            </a:r>
            <a:r>
              <a:rPr lang="zh-CN">
                <a:latin typeface="Open Sans"/>
                <a:ea typeface="Open Sans"/>
                <a:cs typeface="Open Sans"/>
                <a:sym typeface="Open Sans"/>
              </a:rPr>
              <a:t>, the solution is to </a:t>
            </a:r>
            <a:r>
              <a:rPr b="1" lang="zh-CN">
                <a:latin typeface="Open Sans"/>
                <a:ea typeface="Open Sans"/>
                <a:cs typeface="Open Sans"/>
                <a:sym typeface="Open Sans"/>
              </a:rPr>
              <a:t>ignore them</a:t>
            </a:r>
            <a:r>
              <a:rPr lang="zh-CN">
                <a:latin typeface="Open Sans"/>
                <a:ea typeface="Open Sans"/>
                <a:cs typeface="Open Sans"/>
                <a:sym typeface="Open Sans"/>
              </a:rPr>
              <a:t> - to remove them from the test file and not to include any possibility of them at all.</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6"/>
          <p:cNvPicPr preferRelativeResize="0"/>
          <p:nvPr/>
        </p:nvPicPr>
        <p:blipFill>
          <a:blip r:embed="rId3">
            <a:alphaModFix/>
          </a:blip>
          <a:stretch>
            <a:fillRect/>
          </a:stretch>
        </p:blipFill>
        <p:spPr>
          <a:xfrm>
            <a:off x="5430834" y="0"/>
            <a:ext cx="3719168" cy="1262099"/>
          </a:xfrm>
          <a:prstGeom prst="rect">
            <a:avLst/>
          </a:prstGeom>
          <a:noFill/>
          <a:ln>
            <a:noFill/>
          </a:ln>
        </p:spPr>
      </p:pic>
      <p:sp>
        <p:nvSpPr>
          <p:cNvPr id="195" name="Google Shape;195;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Sentimental Analysis-Naive Bayes</a:t>
            </a:r>
            <a:endParaRPr/>
          </a:p>
        </p:txBody>
      </p:sp>
      <p:pic>
        <p:nvPicPr>
          <p:cNvPr id="196" name="Google Shape;196;p26"/>
          <p:cNvPicPr preferRelativeResize="0"/>
          <p:nvPr/>
        </p:nvPicPr>
        <p:blipFill rotWithShape="1">
          <a:blip r:embed="rId4">
            <a:alphaModFix/>
          </a:blip>
          <a:srcRect b="8725" l="0" r="0" t="0"/>
          <a:stretch/>
        </p:blipFill>
        <p:spPr>
          <a:xfrm>
            <a:off x="311700" y="1381025"/>
            <a:ext cx="4045374" cy="3190725"/>
          </a:xfrm>
          <a:prstGeom prst="rect">
            <a:avLst/>
          </a:prstGeom>
          <a:noFill/>
          <a:ln>
            <a:noFill/>
          </a:ln>
        </p:spPr>
      </p:pic>
      <p:sp>
        <p:nvSpPr>
          <p:cNvPr id="197" name="Google Shape;197;p26"/>
          <p:cNvSpPr txBox="1"/>
          <p:nvPr/>
        </p:nvSpPr>
        <p:spPr>
          <a:xfrm>
            <a:off x="4357075" y="1381025"/>
            <a:ext cx="44751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800">
                <a:latin typeface="Open Sans"/>
                <a:ea typeface="Open Sans"/>
                <a:cs typeface="Open Sans"/>
                <a:sym typeface="Open Sans"/>
              </a:rPr>
              <a:t>Optimization:</a:t>
            </a:r>
            <a:endParaRPr b="1" sz="18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zh-CN">
                <a:latin typeface="Open Sans"/>
                <a:ea typeface="Open Sans"/>
                <a:cs typeface="Open Sans"/>
                <a:sym typeface="Open Sans"/>
              </a:rPr>
              <a:t>2. A very simple baseline commonly used when dealing with negation in sentiment is to </a:t>
            </a:r>
            <a:r>
              <a:rPr b="1" lang="zh-CN">
                <a:latin typeface="Open Sans"/>
                <a:ea typeface="Open Sans"/>
                <a:cs typeface="Open Sans"/>
                <a:sym typeface="Open Sans"/>
              </a:rPr>
              <a:t>prefix each word</a:t>
            </a:r>
            <a:r>
              <a:rPr lang="zh-CN">
                <a:latin typeface="Open Sans"/>
                <a:ea typeface="Open Sans"/>
                <a:cs typeface="Open Sans"/>
                <a:sym typeface="Open Sans"/>
              </a:rPr>
              <a:t> after the logical negation symbol (n't, NOT, no, never) with the NOT prefix during text normalization. Thus, newly formed words like NOT_like, NOT_recommend will appear more frequently in negative documents and will serve as cues to negative emotions, while words like NOT_bored, NOT_reject will gain positive associations.</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Sentimental Analysis-Lexicon</a:t>
            </a:r>
            <a:endParaRPr/>
          </a:p>
        </p:txBody>
      </p:sp>
      <p:pic>
        <p:nvPicPr>
          <p:cNvPr id="203" name="Google Shape;203;p27"/>
          <p:cNvPicPr preferRelativeResize="0"/>
          <p:nvPr/>
        </p:nvPicPr>
        <p:blipFill>
          <a:blip r:embed="rId3">
            <a:alphaModFix/>
          </a:blip>
          <a:stretch>
            <a:fillRect/>
          </a:stretch>
        </p:blipFill>
        <p:spPr>
          <a:xfrm>
            <a:off x="5430834" y="0"/>
            <a:ext cx="3719168" cy="1262099"/>
          </a:xfrm>
          <a:prstGeom prst="rect">
            <a:avLst/>
          </a:prstGeom>
          <a:noFill/>
          <a:ln>
            <a:noFill/>
          </a:ln>
        </p:spPr>
      </p:pic>
      <p:pic>
        <p:nvPicPr>
          <p:cNvPr id="204" name="Google Shape;204;p27"/>
          <p:cNvPicPr preferRelativeResize="0"/>
          <p:nvPr/>
        </p:nvPicPr>
        <p:blipFill rotWithShape="1">
          <a:blip r:embed="rId4">
            <a:alphaModFix/>
          </a:blip>
          <a:srcRect b="7244" l="0" r="0" t="0"/>
          <a:stretch/>
        </p:blipFill>
        <p:spPr>
          <a:xfrm>
            <a:off x="409750" y="1152425"/>
            <a:ext cx="3539950" cy="3842125"/>
          </a:xfrm>
          <a:prstGeom prst="rect">
            <a:avLst/>
          </a:prstGeom>
          <a:noFill/>
          <a:ln>
            <a:noFill/>
          </a:ln>
        </p:spPr>
      </p:pic>
      <p:sp>
        <p:nvSpPr>
          <p:cNvPr id="205" name="Google Shape;205;p27"/>
          <p:cNvSpPr/>
          <p:nvPr/>
        </p:nvSpPr>
        <p:spPr>
          <a:xfrm>
            <a:off x="4003875" y="2375788"/>
            <a:ext cx="195600" cy="1671900"/>
          </a:xfrm>
          <a:prstGeom prst="leftBrace">
            <a:avLst>
              <a:gd fmla="val 50000" name="adj1"/>
              <a:gd fmla="val 50000" name="adj2"/>
            </a:avLst>
          </a:prstGeom>
          <a:noFill/>
          <a:ln cap="flat" cmpd="sng" w="19050">
            <a:solidFill>
              <a:srgbClr val="1B1E2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txBox="1"/>
          <p:nvPr/>
        </p:nvSpPr>
        <p:spPr>
          <a:xfrm>
            <a:off x="4384375" y="2275263"/>
            <a:ext cx="177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Open Sans"/>
                <a:ea typeface="Open Sans"/>
                <a:cs typeface="Open Sans"/>
                <a:sym typeface="Open Sans"/>
              </a:rPr>
              <a:t>emotion words</a:t>
            </a:r>
            <a:endParaRPr>
              <a:latin typeface="Open Sans"/>
              <a:ea typeface="Open Sans"/>
              <a:cs typeface="Open Sans"/>
              <a:sym typeface="Open Sans"/>
            </a:endParaRPr>
          </a:p>
        </p:txBody>
      </p:sp>
      <p:sp>
        <p:nvSpPr>
          <p:cNvPr id="207" name="Google Shape;207;p27"/>
          <p:cNvSpPr txBox="1"/>
          <p:nvPr/>
        </p:nvSpPr>
        <p:spPr>
          <a:xfrm>
            <a:off x="4384375" y="3143388"/>
            <a:ext cx="177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Open Sans"/>
                <a:ea typeface="Open Sans"/>
                <a:cs typeface="Open Sans"/>
                <a:sym typeface="Open Sans"/>
              </a:rPr>
              <a:t>degree</a:t>
            </a:r>
            <a:r>
              <a:rPr lang="zh-CN">
                <a:latin typeface="Open Sans"/>
                <a:ea typeface="Open Sans"/>
                <a:cs typeface="Open Sans"/>
                <a:sym typeface="Open Sans"/>
              </a:rPr>
              <a:t> words</a:t>
            </a:r>
            <a:endParaRPr>
              <a:latin typeface="Open Sans"/>
              <a:ea typeface="Open Sans"/>
              <a:cs typeface="Open Sans"/>
              <a:sym typeface="Open Sans"/>
            </a:endParaRPr>
          </a:p>
        </p:txBody>
      </p:sp>
      <p:sp>
        <p:nvSpPr>
          <p:cNvPr id="208" name="Google Shape;208;p27"/>
          <p:cNvSpPr txBox="1"/>
          <p:nvPr/>
        </p:nvSpPr>
        <p:spPr>
          <a:xfrm>
            <a:off x="4384375" y="3741513"/>
            <a:ext cx="177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Open Sans"/>
                <a:ea typeface="Open Sans"/>
                <a:cs typeface="Open Sans"/>
                <a:sym typeface="Open Sans"/>
              </a:rPr>
              <a:t>negative</a:t>
            </a:r>
            <a:r>
              <a:rPr lang="zh-CN">
                <a:latin typeface="Open Sans"/>
                <a:ea typeface="Open Sans"/>
                <a:cs typeface="Open Sans"/>
                <a:sym typeface="Open Sans"/>
              </a:rPr>
              <a:t> words</a:t>
            </a:r>
            <a:endParaRPr>
              <a:latin typeface="Open Sans"/>
              <a:ea typeface="Open Sans"/>
              <a:cs typeface="Open Sans"/>
              <a:sym typeface="Open Sans"/>
            </a:endParaRPr>
          </a:p>
        </p:txBody>
      </p:sp>
      <p:sp>
        <p:nvSpPr>
          <p:cNvPr id="209" name="Google Shape;209;p27"/>
          <p:cNvSpPr/>
          <p:nvPr/>
        </p:nvSpPr>
        <p:spPr>
          <a:xfrm>
            <a:off x="6091525" y="2005263"/>
            <a:ext cx="195600" cy="940200"/>
          </a:xfrm>
          <a:prstGeom prst="leftBrace">
            <a:avLst>
              <a:gd fmla="val 50000" name="adj1"/>
              <a:gd fmla="val 50000" name="adj2"/>
            </a:avLst>
          </a:prstGeom>
          <a:noFill/>
          <a:ln cap="flat" cmpd="sng" w="19050">
            <a:solidFill>
              <a:srgbClr val="1B1E2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txBox="1"/>
          <p:nvPr/>
        </p:nvSpPr>
        <p:spPr>
          <a:xfrm>
            <a:off x="6404220" y="1802550"/>
            <a:ext cx="111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Open Sans"/>
                <a:ea typeface="Open Sans"/>
                <a:cs typeface="Open Sans"/>
                <a:sym typeface="Open Sans"/>
              </a:rPr>
              <a:t>positive</a:t>
            </a:r>
            <a:endParaRPr>
              <a:latin typeface="Open Sans"/>
              <a:ea typeface="Open Sans"/>
              <a:cs typeface="Open Sans"/>
              <a:sym typeface="Open Sans"/>
            </a:endParaRPr>
          </a:p>
        </p:txBody>
      </p:sp>
      <p:sp>
        <p:nvSpPr>
          <p:cNvPr id="211" name="Google Shape;211;p27"/>
          <p:cNvSpPr txBox="1"/>
          <p:nvPr/>
        </p:nvSpPr>
        <p:spPr>
          <a:xfrm>
            <a:off x="6404220" y="2275275"/>
            <a:ext cx="111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Open Sans"/>
                <a:ea typeface="Open Sans"/>
                <a:cs typeface="Open Sans"/>
                <a:sym typeface="Open Sans"/>
              </a:rPr>
              <a:t>neutral</a:t>
            </a:r>
            <a:r>
              <a:rPr lang="zh-CN">
                <a:latin typeface="Open Sans"/>
                <a:ea typeface="Open Sans"/>
                <a:cs typeface="Open Sans"/>
                <a:sym typeface="Open Sans"/>
              </a:rPr>
              <a:t> </a:t>
            </a:r>
            <a:endParaRPr>
              <a:latin typeface="Open Sans"/>
              <a:ea typeface="Open Sans"/>
              <a:cs typeface="Open Sans"/>
              <a:sym typeface="Open Sans"/>
            </a:endParaRPr>
          </a:p>
        </p:txBody>
      </p:sp>
      <p:sp>
        <p:nvSpPr>
          <p:cNvPr id="212" name="Google Shape;212;p27"/>
          <p:cNvSpPr txBox="1"/>
          <p:nvPr/>
        </p:nvSpPr>
        <p:spPr>
          <a:xfrm>
            <a:off x="6404220" y="2743200"/>
            <a:ext cx="111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Open Sans"/>
                <a:ea typeface="Open Sans"/>
                <a:cs typeface="Open Sans"/>
                <a:sym typeface="Open Sans"/>
              </a:rPr>
              <a:t>negative</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Sentimental Analysis-Lexicon</a:t>
            </a:r>
            <a:endParaRPr/>
          </a:p>
        </p:txBody>
      </p:sp>
      <p:grpSp>
        <p:nvGrpSpPr>
          <p:cNvPr id="218" name="Google Shape;218;p28"/>
          <p:cNvGrpSpPr/>
          <p:nvPr/>
        </p:nvGrpSpPr>
        <p:grpSpPr>
          <a:xfrm>
            <a:off x="549151" y="1266175"/>
            <a:ext cx="7956876" cy="3185582"/>
            <a:chOff x="1593013" y="940009"/>
            <a:chExt cx="5957975" cy="1953745"/>
          </a:xfrm>
        </p:grpSpPr>
        <p:grpSp>
          <p:nvGrpSpPr>
            <p:cNvPr id="219" name="Google Shape;219;p28"/>
            <p:cNvGrpSpPr/>
            <p:nvPr/>
          </p:nvGrpSpPr>
          <p:grpSpPr>
            <a:xfrm>
              <a:off x="1593013" y="2250254"/>
              <a:ext cx="5957975" cy="643500"/>
              <a:chOff x="1593000" y="2322568"/>
              <a:chExt cx="5957975" cy="643500"/>
            </a:xfrm>
          </p:grpSpPr>
          <p:sp>
            <p:nvSpPr>
              <p:cNvPr id="220" name="Google Shape;220;p28"/>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p:nvPr/>
            </p:nvSpPr>
            <p:spPr>
              <a:xfrm flipH="1">
                <a:off x="2283025" y="2322575"/>
                <a:ext cx="1844400" cy="642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8"/>
              <p:cNvSpPr/>
              <p:nvPr/>
            </p:nvSpPr>
            <p:spPr>
              <a:xfrm rot="-5400000">
                <a:off x="3501574" y="1934671"/>
                <a:ext cx="643356" cy="1419149"/>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CN" sz="1800">
                    <a:solidFill>
                      <a:srgbClr val="FFFFFF"/>
                    </a:solidFill>
                    <a:latin typeface="Roboto Medium"/>
                    <a:ea typeface="Roboto Medium"/>
                    <a:cs typeface="Roboto Medium"/>
                    <a:sym typeface="Roboto Medium"/>
                  </a:rPr>
                  <a:t>VADER</a:t>
                </a:r>
                <a:endParaRPr sz="1800">
                  <a:solidFill>
                    <a:srgbClr val="FFFFFF"/>
                  </a:solidFill>
                  <a:latin typeface="Roboto"/>
                  <a:ea typeface="Roboto"/>
                  <a:cs typeface="Roboto"/>
                  <a:sym typeface="Roboto"/>
                </a:endParaRPr>
              </a:p>
            </p:txBody>
          </p:sp>
          <p:sp>
            <p:nvSpPr>
              <p:cNvPr id="224" name="Google Shape;224;p28"/>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a:off x="1593000" y="2322575"/>
                <a:ext cx="690000" cy="642600"/>
              </a:xfrm>
              <a:prstGeom prst="rect">
                <a:avLst/>
              </a:prstGeom>
              <a:solidFill>
                <a:srgbClr val="EF6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226" name="Google Shape;226;p28"/>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A72A1E"/>
                  </a:buClr>
                  <a:buSzPts val="1200"/>
                  <a:buFont typeface="Roboto"/>
                  <a:buChar char="●"/>
                </a:pPr>
                <a:r>
                  <a:rPr lang="zh-CN" sz="1200">
                    <a:solidFill>
                      <a:srgbClr val="A72A1E"/>
                    </a:solidFill>
                    <a:latin typeface="Roboto"/>
                    <a:ea typeface="Roboto"/>
                    <a:cs typeface="Roboto"/>
                    <a:sym typeface="Roboto"/>
                  </a:rPr>
                  <a:t>VADER is a lexicon and a rule-based sentiment analysis tool for social media text.</a:t>
                </a:r>
                <a:endParaRPr sz="1200">
                  <a:solidFill>
                    <a:srgbClr val="A72A1E"/>
                  </a:solidFill>
                  <a:latin typeface="Roboto"/>
                  <a:ea typeface="Roboto"/>
                  <a:cs typeface="Roboto"/>
                  <a:sym typeface="Roboto"/>
                </a:endParaRPr>
              </a:p>
              <a:p>
                <a:pPr indent="0" lvl="0" marL="457200" rtl="0" algn="l">
                  <a:lnSpc>
                    <a:spcPct val="115000"/>
                  </a:lnSpc>
                  <a:spcBef>
                    <a:spcPts val="0"/>
                  </a:spcBef>
                  <a:spcAft>
                    <a:spcPts val="0"/>
                  </a:spcAft>
                  <a:buNone/>
                </a:pPr>
                <a:r>
                  <a:t/>
                </a:r>
                <a:endParaRPr sz="400">
                  <a:solidFill>
                    <a:srgbClr val="A72A1E"/>
                  </a:solidFill>
                  <a:latin typeface="Roboto"/>
                  <a:ea typeface="Roboto"/>
                  <a:cs typeface="Roboto"/>
                  <a:sym typeface="Roboto"/>
                </a:endParaRPr>
              </a:p>
              <a:p>
                <a:pPr indent="-304800" lvl="0" marL="457200" rtl="0" algn="l">
                  <a:lnSpc>
                    <a:spcPct val="115000"/>
                  </a:lnSpc>
                  <a:spcBef>
                    <a:spcPts val="0"/>
                  </a:spcBef>
                  <a:spcAft>
                    <a:spcPts val="0"/>
                  </a:spcAft>
                  <a:buClr>
                    <a:srgbClr val="A72A1E"/>
                  </a:buClr>
                  <a:buSzPts val="1200"/>
                  <a:buFont typeface="Roboto"/>
                  <a:buChar char="●"/>
                </a:pPr>
                <a:r>
                  <a:rPr lang="zh-CN" sz="1200">
                    <a:solidFill>
                      <a:srgbClr val="A72A1E"/>
                    </a:solidFill>
                    <a:latin typeface="Roboto"/>
                    <a:ea typeface="Roboto"/>
                    <a:cs typeface="Roboto"/>
                    <a:sym typeface="Roboto"/>
                  </a:rPr>
                  <a:t>I</a:t>
                </a:r>
                <a:r>
                  <a:rPr lang="zh-CN" sz="1200">
                    <a:solidFill>
                      <a:srgbClr val="A72A1E"/>
                    </a:solidFill>
                    <a:latin typeface="Roboto"/>
                    <a:ea typeface="Roboto"/>
                    <a:cs typeface="Roboto"/>
                    <a:sym typeface="Roboto"/>
                  </a:rPr>
                  <a:t>t also covers emojis and abbreviations </a:t>
                </a:r>
                <a:endParaRPr sz="1200">
                  <a:solidFill>
                    <a:srgbClr val="A72A1E"/>
                  </a:solidFill>
                  <a:latin typeface="Roboto"/>
                  <a:ea typeface="Roboto"/>
                  <a:cs typeface="Roboto"/>
                  <a:sym typeface="Roboto"/>
                </a:endParaRPr>
              </a:p>
            </p:txBody>
          </p:sp>
        </p:grpSp>
        <p:grpSp>
          <p:nvGrpSpPr>
            <p:cNvPr id="227" name="Google Shape;227;p28"/>
            <p:cNvGrpSpPr/>
            <p:nvPr/>
          </p:nvGrpSpPr>
          <p:grpSpPr>
            <a:xfrm>
              <a:off x="1593013" y="1595136"/>
              <a:ext cx="5957975" cy="643500"/>
              <a:chOff x="1593000" y="2322568"/>
              <a:chExt cx="5957975" cy="643500"/>
            </a:xfrm>
          </p:grpSpPr>
          <p:sp>
            <p:nvSpPr>
              <p:cNvPr id="228" name="Google Shape;228;p28"/>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flipH="1">
                <a:off x="2283025" y="2322575"/>
                <a:ext cx="1844400" cy="642600"/>
              </a:xfrm>
              <a:prstGeom prst="rect">
                <a:avLst/>
              </a:prstGeom>
              <a:solidFill>
                <a:srgbClr val="EF6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rot="-5400000">
                <a:off x="3501574" y="1934671"/>
                <a:ext cx="643356" cy="1419149"/>
              </a:xfrm>
              <a:prstGeom prst="flowChartOffpageConnector">
                <a:avLst/>
              </a:prstGeom>
              <a:solidFill>
                <a:srgbClr val="EF6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CN" sz="1800">
                    <a:solidFill>
                      <a:srgbClr val="FFFFFF"/>
                    </a:solidFill>
                    <a:latin typeface="Roboto Medium"/>
                    <a:ea typeface="Roboto Medium"/>
                    <a:cs typeface="Roboto Medium"/>
                    <a:sym typeface="Roboto Medium"/>
                  </a:rPr>
                  <a:t>SentiWords</a:t>
                </a:r>
                <a:endParaRPr sz="1800">
                  <a:solidFill>
                    <a:srgbClr val="FFFFFF"/>
                  </a:solidFill>
                  <a:latin typeface="Roboto"/>
                  <a:ea typeface="Roboto"/>
                  <a:cs typeface="Roboto"/>
                  <a:sym typeface="Roboto"/>
                </a:endParaRPr>
              </a:p>
            </p:txBody>
          </p:sp>
          <p:sp>
            <p:nvSpPr>
              <p:cNvPr id="232" name="Google Shape;232;p28"/>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8"/>
              <p:cNvSpPr/>
              <p:nvPr/>
            </p:nvSpPr>
            <p:spPr>
              <a:xfrm>
                <a:off x="1593000" y="2322575"/>
                <a:ext cx="690000" cy="642600"/>
              </a:xfrm>
              <a:prstGeom prst="rect">
                <a:avLst/>
              </a:prstGeom>
              <a:solidFill>
                <a:srgbClr val="EF6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grpSp>
        <p:grpSp>
          <p:nvGrpSpPr>
            <p:cNvPr id="234" name="Google Shape;234;p28"/>
            <p:cNvGrpSpPr/>
            <p:nvPr/>
          </p:nvGrpSpPr>
          <p:grpSpPr>
            <a:xfrm>
              <a:off x="1593013" y="940009"/>
              <a:ext cx="5957975" cy="643500"/>
              <a:chOff x="1593000" y="2322568"/>
              <a:chExt cx="5957975" cy="643500"/>
            </a:xfrm>
          </p:grpSpPr>
          <p:sp>
            <p:nvSpPr>
              <p:cNvPr id="235" name="Google Shape;235;p28"/>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flipH="1">
                <a:off x="2283025" y="2322575"/>
                <a:ext cx="1844400" cy="642600"/>
              </a:xfrm>
              <a:prstGeom prst="rect">
                <a:avLst/>
              </a:prstGeom>
              <a:solidFill>
                <a:srgbClr val="EF6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rot="-5400000">
                <a:off x="3501574" y="1934671"/>
                <a:ext cx="643356" cy="1419149"/>
              </a:xfrm>
              <a:prstGeom prst="flowChartOffpageConnector">
                <a:avLst/>
              </a:prstGeom>
              <a:solidFill>
                <a:srgbClr val="EF6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CN" sz="1800">
                    <a:solidFill>
                      <a:srgbClr val="FFFFFF"/>
                    </a:solidFill>
                    <a:latin typeface="Roboto Medium"/>
                    <a:ea typeface="Roboto Medium"/>
                    <a:cs typeface="Roboto Medium"/>
                    <a:sym typeface="Roboto Medium"/>
                  </a:rPr>
                  <a:t>SentiWordNet</a:t>
                </a:r>
                <a:endParaRPr sz="1800">
                  <a:solidFill>
                    <a:srgbClr val="FFFFFF"/>
                  </a:solidFill>
                  <a:latin typeface="Roboto"/>
                  <a:ea typeface="Roboto"/>
                  <a:cs typeface="Roboto"/>
                  <a:sym typeface="Roboto"/>
                </a:endParaRPr>
              </a:p>
            </p:txBody>
          </p:sp>
          <p:sp>
            <p:nvSpPr>
              <p:cNvPr id="239" name="Google Shape;239;p28"/>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p:nvPr/>
            </p:nvSpPr>
            <p:spPr>
              <a:xfrm>
                <a:off x="1593000" y="2322575"/>
                <a:ext cx="690000" cy="642600"/>
              </a:xfrm>
              <a:prstGeom prst="rect">
                <a:avLst/>
              </a:prstGeom>
              <a:solidFill>
                <a:srgbClr val="EF6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41" name="Google Shape;241;p28"/>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A72A1E"/>
                  </a:buClr>
                  <a:buSzPts val="1200"/>
                  <a:buFont typeface="Roboto"/>
                  <a:buChar char="●"/>
                </a:pPr>
                <a:r>
                  <a:rPr lang="zh-CN" sz="1200">
                    <a:solidFill>
                      <a:srgbClr val="A72A1E"/>
                    </a:solidFill>
                    <a:latin typeface="Roboto"/>
                    <a:ea typeface="Roboto"/>
                    <a:cs typeface="Roboto"/>
                    <a:sym typeface="Roboto"/>
                  </a:rPr>
                  <a:t>SentiWordNet assigns scores to WordNet synsets instead of words</a:t>
                </a:r>
                <a:endParaRPr sz="12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400">
                  <a:solidFill>
                    <a:srgbClr val="A72A1E"/>
                  </a:solidFill>
                  <a:latin typeface="Roboto"/>
                  <a:ea typeface="Roboto"/>
                  <a:cs typeface="Roboto"/>
                  <a:sym typeface="Roboto"/>
                </a:endParaRPr>
              </a:p>
              <a:p>
                <a:pPr indent="-304800" lvl="0" marL="457200" rtl="0" algn="l">
                  <a:lnSpc>
                    <a:spcPct val="115000"/>
                  </a:lnSpc>
                  <a:spcBef>
                    <a:spcPts val="0"/>
                  </a:spcBef>
                  <a:spcAft>
                    <a:spcPts val="0"/>
                  </a:spcAft>
                  <a:buClr>
                    <a:srgbClr val="A72A1E"/>
                  </a:buClr>
                  <a:buSzPts val="1200"/>
                  <a:buFont typeface="Roboto"/>
                  <a:buChar char="●"/>
                </a:pPr>
                <a:r>
                  <a:rPr lang="zh-CN" sz="1200">
                    <a:solidFill>
                      <a:srgbClr val="A72A1E"/>
                    </a:solidFill>
                    <a:latin typeface="Roboto"/>
                    <a:ea typeface="Roboto"/>
                    <a:cs typeface="Roboto"/>
                    <a:sym typeface="Roboto"/>
                  </a:rPr>
                  <a:t>E</a:t>
                </a:r>
                <a:r>
                  <a:rPr lang="zh-CN" sz="1200">
                    <a:solidFill>
                      <a:srgbClr val="A72A1E"/>
                    </a:solidFill>
                    <a:latin typeface="Roboto"/>
                    <a:ea typeface="Roboto"/>
                    <a:cs typeface="Roboto"/>
                    <a:sym typeface="Roboto"/>
                  </a:rPr>
                  <a:t>ach synset has both a positivity and a negativity score, lying between 0 and 1.</a:t>
                </a:r>
                <a:endParaRPr sz="1200">
                  <a:solidFill>
                    <a:srgbClr val="A72A1E"/>
                  </a:solidFill>
                  <a:latin typeface="Roboto"/>
                  <a:ea typeface="Roboto"/>
                  <a:cs typeface="Roboto"/>
                  <a:sym typeface="Roboto"/>
                </a:endParaRPr>
              </a:p>
            </p:txBody>
          </p:sp>
        </p:grpSp>
      </p:grpSp>
      <p:sp>
        <p:nvSpPr>
          <p:cNvPr id="242" name="Google Shape;242;p28"/>
          <p:cNvSpPr/>
          <p:nvPr/>
        </p:nvSpPr>
        <p:spPr>
          <a:xfrm>
            <a:off x="4249148" y="2335315"/>
            <a:ext cx="3968100" cy="1047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A72A1E"/>
              </a:buClr>
              <a:buSzPts val="1200"/>
              <a:buFont typeface="Roboto"/>
              <a:buChar char="●"/>
            </a:pPr>
            <a:r>
              <a:rPr lang="zh-CN" sz="1200">
                <a:solidFill>
                  <a:srgbClr val="A72A1E"/>
                </a:solidFill>
                <a:latin typeface="Roboto"/>
                <a:ea typeface="Roboto"/>
                <a:cs typeface="Roboto"/>
                <a:sym typeface="Roboto"/>
              </a:rPr>
              <a:t>As opposed to SentiWordNet, SentiWords assigns scores directly to words.</a:t>
            </a:r>
            <a:endParaRPr sz="1200">
              <a:solidFill>
                <a:srgbClr val="A72A1E"/>
              </a:solidFill>
              <a:latin typeface="Roboto"/>
              <a:ea typeface="Roboto"/>
              <a:cs typeface="Roboto"/>
              <a:sym typeface="Roboto"/>
            </a:endParaRPr>
          </a:p>
          <a:p>
            <a:pPr indent="0" lvl="0" marL="457200" rtl="0" algn="l">
              <a:lnSpc>
                <a:spcPct val="115000"/>
              </a:lnSpc>
              <a:spcBef>
                <a:spcPts val="0"/>
              </a:spcBef>
              <a:spcAft>
                <a:spcPts val="0"/>
              </a:spcAft>
              <a:buNone/>
            </a:pPr>
            <a:r>
              <a:t/>
            </a:r>
            <a:endParaRPr sz="400">
              <a:solidFill>
                <a:srgbClr val="A72A1E"/>
              </a:solidFill>
              <a:latin typeface="Roboto"/>
              <a:ea typeface="Roboto"/>
              <a:cs typeface="Roboto"/>
              <a:sym typeface="Roboto"/>
            </a:endParaRPr>
          </a:p>
          <a:p>
            <a:pPr indent="-304800" lvl="0" marL="457200" rtl="0" algn="l">
              <a:lnSpc>
                <a:spcPct val="115000"/>
              </a:lnSpc>
              <a:spcBef>
                <a:spcPts val="0"/>
              </a:spcBef>
              <a:spcAft>
                <a:spcPts val="0"/>
              </a:spcAft>
              <a:buClr>
                <a:srgbClr val="A72A1E"/>
              </a:buClr>
              <a:buSzPts val="1200"/>
              <a:buFont typeface="Roboto"/>
              <a:buChar char="●"/>
            </a:pPr>
            <a:r>
              <a:rPr lang="zh-CN" sz="1200">
                <a:solidFill>
                  <a:srgbClr val="A72A1E"/>
                </a:solidFill>
                <a:latin typeface="Roboto"/>
                <a:ea typeface="Roboto"/>
                <a:cs typeface="Roboto"/>
                <a:sym typeface="Roboto"/>
              </a:rPr>
              <a:t>This allows us to use this dictionary without having to disambiguate the input text first.</a:t>
            </a:r>
            <a:endParaRPr sz="1200">
              <a:solidFill>
                <a:srgbClr val="A72A1E"/>
              </a:solidFill>
              <a:latin typeface="Roboto"/>
              <a:ea typeface="Roboto"/>
              <a:cs typeface="Roboto"/>
              <a:sym typeface="Roboto"/>
            </a:endParaRPr>
          </a:p>
        </p:txBody>
      </p:sp>
      <p:pic>
        <p:nvPicPr>
          <p:cNvPr id="243" name="Google Shape;243;p28"/>
          <p:cNvPicPr preferRelativeResize="0"/>
          <p:nvPr/>
        </p:nvPicPr>
        <p:blipFill>
          <a:blip r:embed="rId3">
            <a:alphaModFix/>
          </a:blip>
          <a:stretch>
            <a:fillRect/>
          </a:stretch>
        </p:blipFill>
        <p:spPr>
          <a:xfrm>
            <a:off x="5430834" y="0"/>
            <a:ext cx="3719168" cy="12620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Sentimental Analysis</a:t>
            </a:r>
            <a:endParaRPr/>
          </a:p>
        </p:txBody>
      </p:sp>
      <p:graphicFrame>
        <p:nvGraphicFramePr>
          <p:cNvPr id="249" name="Google Shape;249;p29"/>
          <p:cNvGraphicFramePr/>
          <p:nvPr/>
        </p:nvGraphicFramePr>
        <p:xfrm>
          <a:off x="557750" y="1206050"/>
          <a:ext cx="3000000" cy="3000000"/>
        </p:xfrm>
        <a:graphic>
          <a:graphicData uri="http://schemas.openxmlformats.org/drawingml/2006/table">
            <a:tbl>
              <a:tblPr>
                <a:noFill/>
                <a:tableStyleId>{DAC1A86E-F74E-4668-ABF0-2096D082C9BB}</a:tableStyleId>
              </a:tblPr>
              <a:tblGrid>
                <a:gridCol w="1676800"/>
                <a:gridCol w="2337450"/>
                <a:gridCol w="4260275"/>
              </a:tblGrid>
              <a:tr h="381000">
                <a:tc>
                  <a:txBody>
                    <a:bodyPr/>
                    <a:lstStyle/>
                    <a:p>
                      <a:pPr indent="0" lvl="0" marL="0" rtl="0" algn="ctr">
                        <a:spcBef>
                          <a:spcPts val="0"/>
                        </a:spcBef>
                        <a:spcAft>
                          <a:spcPts val="0"/>
                        </a:spcAft>
                        <a:buNone/>
                      </a:pPr>
                      <a:r>
                        <a:rPr b="1" lang="zh-CN">
                          <a:solidFill>
                            <a:schemeClr val="lt1"/>
                          </a:solidFill>
                        </a:rPr>
                        <a:t>Approach</a:t>
                      </a:r>
                      <a:endParaRPr b="1">
                        <a:solidFill>
                          <a:schemeClr val="lt1"/>
                        </a:solidFill>
                      </a:endParaRPr>
                    </a:p>
                  </a:txBody>
                  <a:tcPr marT="91425" marB="91425" marR="91425" marL="91425">
                    <a:solidFill>
                      <a:srgbClr val="EF6C00"/>
                    </a:solidFill>
                  </a:tcPr>
                </a:tc>
                <a:tc>
                  <a:txBody>
                    <a:bodyPr/>
                    <a:lstStyle/>
                    <a:p>
                      <a:pPr indent="0" lvl="0" marL="0" rtl="0" algn="ctr">
                        <a:spcBef>
                          <a:spcPts val="0"/>
                        </a:spcBef>
                        <a:spcAft>
                          <a:spcPts val="0"/>
                        </a:spcAft>
                        <a:buNone/>
                      </a:pPr>
                      <a:r>
                        <a:rPr b="1" lang="zh-CN">
                          <a:solidFill>
                            <a:schemeClr val="lt1"/>
                          </a:solidFill>
                        </a:rPr>
                        <a:t>Naive Bayes</a:t>
                      </a:r>
                      <a:endParaRPr b="1">
                        <a:solidFill>
                          <a:schemeClr val="lt1"/>
                        </a:solidFill>
                      </a:endParaRPr>
                    </a:p>
                  </a:txBody>
                  <a:tcPr marT="91425" marB="91425" marR="91425" marL="91425">
                    <a:solidFill>
                      <a:srgbClr val="EF6C00"/>
                    </a:solidFill>
                  </a:tcPr>
                </a:tc>
                <a:tc>
                  <a:txBody>
                    <a:bodyPr/>
                    <a:lstStyle/>
                    <a:p>
                      <a:pPr indent="0" lvl="0" marL="0" rtl="0" algn="ctr">
                        <a:spcBef>
                          <a:spcPts val="0"/>
                        </a:spcBef>
                        <a:spcAft>
                          <a:spcPts val="0"/>
                        </a:spcAft>
                        <a:buNone/>
                      </a:pPr>
                      <a:r>
                        <a:rPr b="1" lang="zh-CN">
                          <a:solidFill>
                            <a:schemeClr val="lt1"/>
                          </a:solidFill>
                        </a:rPr>
                        <a:t>Lexicon</a:t>
                      </a:r>
                      <a:endParaRPr b="1">
                        <a:solidFill>
                          <a:schemeClr val="lt1"/>
                        </a:solidFill>
                      </a:endParaRPr>
                    </a:p>
                  </a:txBody>
                  <a:tcPr marT="91425" marB="91425" marR="91425" marL="91425">
                    <a:solidFill>
                      <a:srgbClr val="EF6C00"/>
                    </a:solidFill>
                  </a:tcPr>
                </a:tc>
              </a:tr>
              <a:tr h="381000">
                <a:tc>
                  <a:txBody>
                    <a:bodyPr/>
                    <a:lstStyle/>
                    <a:p>
                      <a:pPr indent="0" lvl="0" marL="0" rtl="0" algn="ctr">
                        <a:spcBef>
                          <a:spcPts val="0"/>
                        </a:spcBef>
                        <a:spcAft>
                          <a:spcPts val="0"/>
                        </a:spcAft>
                        <a:buNone/>
                      </a:pPr>
                      <a:r>
                        <a:rPr b="1" lang="zh-CN">
                          <a:solidFill>
                            <a:schemeClr val="lt1"/>
                          </a:solidFill>
                        </a:rPr>
                        <a:t>Training Effort</a:t>
                      </a:r>
                      <a:endParaRPr b="1">
                        <a:solidFill>
                          <a:schemeClr val="lt1"/>
                        </a:solidFill>
                      </a:endParaRPr>
                    </a:p>
                  </a:txBody>
                  <a:tcPr marT="91425" marB="91425" marR="91425" marL="91425" anchor="ctr">
                    <a:solidFill>
                      <a:srgbClr val="EF6C00"/>
                    </a:solidFill>
                  </a:tcPr>
                </a:tc>
                <a:tc>
                  <a:txBody>
                    <a:bodyPr/>
                    <a:lstStyle/>
                    <a:p>
                      <a:pPr indent="0" lvl="0" marL="0" rtl="0" algn="ctr">
                        <a:spcBef>
                          <a:spcPts val="0"/>
                        </a:spcBef>
                        <a:spcAft>
                          <a:spcPts val="0"/>
                        </a:spcAft>
                        <a:buNone/>
                      </a:pPr>
                      <a:r>
                        <a:rPr lang="zh-CN"/>
                        <a:t>Model is fast to train</a:t>
                      </a:r>
                      <a:endParaRPr/>
                    </a:p>
                  </a:txBody>
                  <a:tcPr marT="91425" marB="91425" marR="91425" marL="91425"/>
                </a:tc>
                <a:tc>
                  <a:txBody>
                    <a:bodyPr/>
                    <a:lstStyle/>
                    <a:p>
                      <a:pPr indent="0" lvl="0" marL="0" rtl="0" algn="ctr">
                        <a:spcBef>
                          <a:spcPts val="0"/>
                        </a:spcBef>
                        <a:spcAft>
                          <a:spcPts val="0"/>
                        </a:spcAft>
                        <a:buNone/>
                      </a:pPr>
                      <a:r>
                        <a:rPr lang="zh-CN"/>
                        <a:t>Pretrained models are easy and quick to implement</a:t>
                      </a:r>
                      <a:endParaRPr/>
                    </a:p>
                  </a:txBody>
                  <a:tcPr marT="91425" marB="91425" marR="91425" marL="91425"/>
                </a:tc>
              </a:tr>
              <a:tr h="1202025">
                <a:tc>
                  <a:txBody>
                    <a:bodyPr/>
                    <a:lstStyle/>
                    <a:p>
                      <a:pPr indent="0" lvl="0" marL="0" rtl="0" algn="ctr">
                        <a:spcBef>
                          <a:spcPts val="0"/>
                        </a:spcBef>
                        <a:spcAft>
                          <a:spcPts val="0"/>
                        </a:spcAft>
                        <a:buNone/>
                      </a:pPr>
                      <a:r>
                        <a:rPr b="1" lang="zh-CN">
                          <a:solidFill>
                            <a:schemeClr val="lt1"/>
                          </a:solidFill>
                        </a:rPr>
                        <a:t>Strength</a:t>
                      </a:r>
                      <a:endParaRPr b="1">
                        <a:solidFill>
                          <a:schemeClr val="lt1"/>
                        </a:solidFill>
                      </a:endParaRPr>
                    </a:p>
                  </a:txBody>
                  <a:tcPr marT="91425" marB="91425" marR="91425" marL="91425" anchor="ctr">
                    <a:solidFill>
                      <a:srgbClr val="EF6C00"/>
                    </a:solidFill>
                  </a:tcPr>
                </a:tc>
                <a:tc>
                  <a:txBody>
                    <a:bodyPr/>
                    <a:lstStyle/>
                    <a:p>
                      <a:pPr indent="-317500" lvl="0" marL="457200" rtl="0" algn="l">
                        <a:spcBef>
                          <a:spcPts val="0"/>
                        </a:spcBef>
                        <a:spcAft>
                          <a:spcPts val="0"/>
                        </a:spcAft>
                        <a:buSzPts val="1400"/>
                        <a:buChar char="●"/>
                      </a:pPr>
                      <a:r>
                        <a:rPr lang="zh-CN"/>
                        <a:t>Computation is fast</a:t>
                      </a:r>
                      <a:endParaRPr/>
                    </a:p>
                    <a:p>
                      <a:pPr indent="-317500" lvl="0" marL="457200" rtl="0" algn="l">
                        <a:spcBef>
                          <a:spcPts val="0"/>
                        </a:spcBef>
                        <a:spcAft>
                          <a:spcPts val="0"/>
                        </a:spcAft>
                        <a:buSzPts val="1400"/>
                        <a:buChar char="●"/>
                      </a:pPr>
                      <a:r>
                        <a:rPr lang="zh-CN"/>
                        <a:t>Custom models</a:t>
                      </a:r>
                      <a:endParaRPr/>
                    </a:p>
                  </a:txBody>
                  <a:tcPr marT="91425" marB="91425" marR="91425" marL="91425"/>
                </a:tc>
                <a:tc>
                  <a:txBody>
                    <a:bodyPr/>
                    <a:lstStyle/>
                    <a:p>
                      <a:pPr indent="-317500" lvl="0" marL="457200" rtl="0" algn="l">
                        <a:spcBef>
                          <a:spcPts val="0"/>
                        </a:spcBef>
                        <a:spcAft>
                          <a:spcPts val="0"/>
                        </a:spcAft>
                        <a:buSzPts val="1400"/>
                        <a:buChar char="●"/>
                      </a:pPr>
                      <a:r>
                        <a:rPr lang="zh-CN"/>
                        <a:t>Less resource and computationally intensive</a:t>
                      </a:r>
                      <a:endParaRPr/>
                    </a:p>
                    <a:p>
                      <a:pPr indent="-317500" lvl="0" marL="457200" rtl="0" algn="l">
                        <a:spcBef>
                          <a:spcPts val="0"/>
                        </a:spcBef>
                        <a:spcAft>
                          <a:spcPts val="0"/>
                        </a:spcAft>
                        <a:buSzPts val="1400"/>
                        <a:buChar char="●"/>
                      </a:pPr>
                      <a:r>
                        <a:rPr lang="zh-CN"/>
                        <a:t>Contains linguistic rules that go beyond what is captured in a typical document-term-matrix model.</a:t>
                      </a:r>
                      <a:endParaRPr/>
                    </a:p>
                  </a:txBody>
                  <a:tcPr marT="91425" marB="91425" marR="91425" marL="91425"/>
                </a:tc>
              </a:tr>
              <a:tr h="381000">
                <a:tc>
                  <a:txBody>
                    <a:bodyPr/>
                    <a:lstStyle/>
                    <a:p>
                      <a:pPr indent="0" lvl="0" marL="0" rtl="0" algn="ctr">
                        <a:spcBef>
                          <a:spcPts val="0"/>
                        </a:spcBef>
                        <a:spcAft>
                          <a:spcPts val="0"/>
                        </a:spcAft>
                        <a:buNone/>
                      </a:pPr>
                      <a:r>
                        <a:rPr b="1" lang="zh-CN">
                          <a:solidFill>
                            <a:schemeClr val="lt1"/>
                          </a:solidFill>
                        </a:rPr>
                        <a:t>Weakness</a:t>
                      </a:r>
                      <a:endParaRPr b="1">
                        <a:solidFill>
                          <a:schemeClr val="lt1"/>
                        </a:solidFill>
                      </a:endParaRPr>
                    </a:p>
                  </a:txBody>
                  <a:tcPr marT="91425" marB="91425" marR="91425" marL="91425" anchor="ctr">
                    <a:solidFill>
                      <a:srgbClr val="EF6C00"/>
                    </a:solidFill>
                  </a:tcPr>
                </a:tc>
                <a:tc>
                  <a:txBody>
                    <a:bodyPr/>
                    <a:lstStyle/>
                    <a:p>
                      <a:pPr indent="0" lvl="0" marL="0" rtl="0" algn="l">
                        <a:spcBef>
                          <a:spcPts val="0"/>
                        </a:spcBef>
                        <a:spcAft>
                          <a:spcPts val="0"/>
                        </a:spcAft>
                        <a:buNone/>
                      </a:pPr>
                      <a:r>
                        <a:rPr lang="zh-CN"/>
                        <a:t>rely on complete and </a:t>
                      </a:r>
                      <a:r>
                        <a:rPr lang="zh-CN"/>
                        <a:t>representative</a:t>
                      </a:r>
                      <a:r>
                        <a:rPr lang="zh-CN"/>
                        <a:t> dataset</a:t>
                      </a:r>
                      <a:endParaRPr/>
                    </a:p>
                  </a:txBody>
                  <a:tcPr marT="91425" marB="91425" marR="91425" marL="91425"/>
                </a:tc>
                <a:tc>
                  <a:txBody>
                    <a:bodyPr/>
                    <a:lstStyle/>
                    <a:p>
                      <a:pPr indent="0" lvl="0" marL="0" rtl="0" algn="l">
                        <a:spcBef>
                          <a:spcPts val="0"/>
                        </a:spcBef>
                        <a:spcAft>
                          <a:spcPts val="0"/>
                        </a:spcAft>
                        <a:buNone/>
                      </a:pPr>
                      <a:r>
                        <a:rPr lang="zh-CN"/>
                        <a:t>Susceptible to misspelllings, nomenclatures, sarcasm,irony, jargons, and grammatical mistakes as they are notrecognized by the lexicon</a:t>
                      </a:r>
                      <a:endParaRPr/>
                    </a:p>
                  </a:txBody>
                  <a:tcPr marT="91425" marB="91425" marR="91425" marL="91425"/>
                </a:tc>
              </a:tr>
              <a:tr h="381000">
                <a:tc>
                  <a:txBody>
                    <a:bodyPr/>
                    <a:lstStyle/>
                    <a:p>
                      <a:pPr indent="0" lvl="0" marL="0" rtl="0" algn="ctr">
                        <a:spcBef>
                          <a:spcPts val="0"/>
                        </a:spcBef>
                        <a:spcAft>
                          <a:spcPts val="0"/>
                        </a:spcAft>
                        <a:buNone/>
                      </a:pPr>
                      <a:r>
                        <a:rPr b="1" lang="zh-CN">
                          <a:solidFill>
                            <a:schemeClr val="lt1"/>
                          </a:solidFill>
                        </a:rPr>
                        <a:t>Accuracy</a:t>
                      </a:r>
                      <a:endParaRPr b="1">
                        <a:solidFill>
                          <a:schemeClr val="lt1"/>
                        </a:solidFill>
                      </a:endParaRPr>
                    </a:p>
                  </a:txBody>
                  <a:tcPr marT="91425" marB="91425" marR="91425" marL="91425" anchor="ctr">
                    <a:solidFill>
                      <a:srgbClr val="EF6C00"/>
                    </a:solidFill>
                  </a:tcPr>
                </a:tc>
                <a:tc>
                  <a:txBody>
                    <a:bodyPr/>
                    <a:lstStyle/>
                    <a:p>
                      <a:pPr indent="0" lvl="0" marL="0" rtl="0" algn="ctr">
                        <a:spcBef>
                          <a:spcPts val="0"/>
                        </a:spcBef>
                        <a:spcAft>
                          <a:spcPts val="0"/>
                        </a:spcAft>
                        <a:buNone/>
                      </a:pPr>
                      <a:r>
                        <a:rPr lang="zh-CN"/>
                        <a:t>54.23%</a:t>
                      </a:r>
                      <a:endParaRPr/>
                    </a:p>
                  </a:txBody>
                  <a:tcPr marT="91425" marB="91425" marR="91425" marL="91425"/>
                </a:tc>
                <a:tc>
                  <a:txBody>
                    <a:bodyPr/>
                    <a:lstStyle/>
                    <a:p>
                      <a:pPr indent="0" lvl="0" marL="0" rtl="0" algn="ctr">
                        <a:spcBef>
                          <a:spcPts val="0"/>
                        </a:spcBef>
                        <a:spcAft>
                          <a:spcPts val="0"/>
                        </a:spcAft>
                        <a:buNone/>
                      </a:pPr>
                      <a:r>
                        <a:rPr lang="zh-CN"/>
                        <a:t>67.43%</a:t>
                      </a:r>
                      <a:endParaRPr/>
                    </a:p>
                  </a:txBody>
                  <a:tcPr marT="91425" marB="91425" marR="91425" marL="91425"/>
                </a:tc>
              </a:tr>
            </a:tbl>
          </a:graphicData>
        </a:graphic>
      </p:graphicFrame>
      <p:sp>
        <p:nvSpPr>
          <p:cNvPr id="250" name="Google Shape;250;p29"/>
          <p:cNvSpPr txBox="1"/>
          <p:nvPr/>
        </p:nvSpPr>
        <p:spPr>
          <a:xfrm>
            <a:off x="6722450" y="3962550"/>
            <a:ext cx="696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4800">
                <a:solidFill>
                  <a:srgbClr val="EF6C00"/>
                </a:solidFill>
                <a:latin typeface="Open Sans"/>
                <a:ea typeface="Open Sans"/>
                <a:cs typeface="Open Sans"/>
                <a:sym typeface="Open Sans"/>
              </a:rPr>
              <a:t>✔</a:t>
            </a:r>
            <a:endParaRPr sz="4800">
              <a:solidFill>
                <a:srgbClr val="EF6C00"/>
              </a:solidFill>
              <a:latin typeface="Open Sans"/>
              <a:ea typeface="Open Sans"/>
              <a:cs typeface="Open Sans"/>
              <a:sym typeface="Open Sans"/>
            </a:endParaRPr>
          </a:p>
        </p:txBody>
      </p:sp>
      <p:pic>
        <p:nvPicPr>
          <p:cNvPr id="251" name="Google Shape;251;p29"/>
          <p:cNvPicPr preferRelativeResize="0"/>
          <p:nvPr/>
        </p:nvPicPr>
        <p:blipFill rotWithShape="1">
          <a:blip r:embed="rId3">
            <a:alphaModFix/>
          </a:blip>
          <a:srcRect b="8692" l="0" r="0" t="0"/>
          <a:stretch/>
        </p:blipFill>
        <p:spPr>
          <a:xfrm>
            <a:off x="5430825" y="0"/>
            <a:ext cx="3719173" cy="1152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Sentimental Analysis-Result Example</a:t>
            </a:r>
            <a:endParaRPr/>
          </a:p>
        </p:txBody>
      </p:sp>
      <p:pic>
        <p:nvPicPr>
          <p:cNvPr id="257" name="Google Shape;257;p30"/>
          <p:cNvPicPr preferRelativeResize="0"/>
          <p:nvPr/>
        </p:nvPicPr>
        <p:blipFill rotWithShape="1">
          <a:blip r:embed="rId3">
            <a:alphaModFix/>
          </a:blip>
          <a:srcRect b="76445" l="0" r="21807" t="0"/>
          <a:stretch/>
        </p:blipFill>
        <p:spPr>
          <a:xfrm>
            <a:off x="311700" y="1108375"/>
            <a:ext cx="8520600" cy="972950"/>
          </a:xfrm>
          <a:prstGeom prst="rect">
            <a:avLst/>
          </a:prstGeom>
          <a:noFill/>
          <a:ln>
            <a:noFill/>
          </a:ln>
        </p:spPr>
      </p:pic>
      <p:sp>
        <p:nvSpPr>
          <p:cNvPr id="258" name="Google Shape;258;p30"/>
          <p:cNvSpPr txBox="1"/>
          <p:nvPr/>
        </p:nvSpPr>
        <p:spPr>
          <a:xfrm>
            <a:off x="311700" y="2081325"/>
            <a:ext cx="190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Open Sans"/>
                <a:ea typeface="Open Sans"/>
                <a:cs typeface="Open Sans"/>
                <a:sym typeface="Open Sans"/>
              </a:rPr>
              <a:t>Naive Bayes</a:t>
            </a:r>
            <a:endParaRPr b="1">
              <a:latin typeface="Open Sans"/>
              <a:ea typeface="Open Sans"/>
              <a:cs typeface="Open Sans"/>
              <a:sym typeface="Open Sans"/>
            </a:endParaRPr>
          </a:p>
        </p:txBody>
      </p:sp>
      <p:pic>
        <p:nvPicPr>
          <p:cNvPr id="259" name="Google Shape;259;p30"/>
          <p:cNvPicPr preferRelativeResize="0"/>
          <p:nvPr/>
        </p:nvPicPr>
        <p:blipFill rotWithShape="1">
          <a:blip r:embed="rId4">
            <a:alphaModFix/>
          </a:blip>
          <a:srcRect b="0" l="0" r="11520" t="37339"/>
          <a:stretch/>
        </p:blipFill>
        <p:spPr>
          <a:xfrm>
            <a:off x="311700" y="2918800"/>
            <a:ext cx="8659524" cy="1391900"/>
          </a:xfrm>
          <a:prstGeom prst="rect">
            <a:avLst/>
          </a:prstGeom>
          <a:noFill/>
          <a:ln>
            <a:noFill/>
          </a:ln>
        </p:spPr>
      </p:pic>
      <p:sp>
        <p:nvSpPr>
          <p:cNvPr id="260" name="Google Shape;260;p30"/>
          <p:cNvSpPr txBox="1"/>
          <p:nvPr/>
        </p:nvSpPr>
        <p:spPr>
          <a:xfrm>
            <a:off x="311700" y="4256325"/>
            <a:ext cx="190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Open Sans"/>
                <a:ea typeface="Open Sans"/>
                <a:cs typeface="Open Sans"/>
                <a:sym typeface="Open Sans"/>
              </a:rPr>
              <a:t>Lexicon</a:t>
            </a:r>
            <a:r>
              <a:rPr b="1" lang="zh-CN">
                <a:latin typeface="Open Sans"/>
                <a:ea typeface="Open Sans"/>
                <a:cs typeface="Open Sans"/>
                <a:sym typeface="Open Sans"/>
              </a:rPr>
              <a:t>(Vader)</a:t>
            </a:r>
            <a:endParaRPr b="1">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Prediction Model - Overview</a:t>
            </a:r>
            <a:endParaRPr/>
          </a:p>
        </p:txBody>
      </p:sp>
      <p:pic>
        <p:nvPicPr>
          <p:cNvPr id="266" name="Google Shape;266;p31"/>
          <p:cNvPicPr preferRelativeResize="0"/>
          <p:nvPr/>
        </p:nvPicPr>
        <p:blipFill>
          <a:blip r:embed="rId3">
            <a:alphaModFix/>
          </a:blip>
          <a:stretch>
            <a:fillRect/>
          </a:stretch>
        </p:blipFill>
        <p:spPr>
          <a:xfrm>
            <a:off x="4650775" y="0"/>
            <a:ext cx="4493225" cy="1518226"/>
          </a:xfrm>
          <a:prstGeom prst="rect">
            <a:avLst/>
          </a:prstGeom>
          <a:noFill/>
          <a:ln>
            <a:noFill/>
          </a:ln>
        </p:spPr>
      </p:pic>
      <p:sp>
        <p:nvSpPr>
          <p:cNvPr id="267" name="Google Shape;267;p3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zh-CN">
                <a:solidFill>
                  <a:srgbClr val="000000"/>
                </a:solidFill>
                <a:latin typeface="Times New Roman"/>
                <a:ea typeface="Times New Roman"/>
                <a:cs typeface="Times New Roman"/>
                <a:sym typeface="Times New Roman"/>
              </a:rPr>
              <a:t>Objective: </a:t>
            </a:r>
            <a:endParaRPr b="1">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zh-CN">
                <a:solidFill>
                  <a:srgbClr val="000000"/>
                </a:solidFill>
                <a:latin typeface="Times New Roman"/>
                <a:ea typeface="Times New Roman"/>
                <a:cs typeface="Times New Roman"/>
                <a:sym typeface="Times New Roman"/>
              </a:rPr>
              <a:t>Find and conclude the potential relationship between price and sentimental value</a:t>
            </a:r>
            <a:r>
              <a:rPr lang="zh-CN">
                <a:solidFill>
                  <a:srgbClr val="000000"/>
                </a:solidFill>
                <a:latin typeface="Times New Roman"/>
                <a:ea typeface="Times New Roman"/>
                <a:cs typeface="Times New Roman"/>
                <a:sym typeface="Times New Roman"/>
              </a:rPr>
              <a:t> to predict future price trend.</a:t>
            </a:r>
            <a:endParaRPr>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zh-CN">
                <a:solidFill>
                  <a:srgbClr val="000000"/>
                </a:solidFill>
                <a:latin typeface="Times New Roman"/>
                <a:ea typeface="Times New Roman"/>
                <a:cs typeface="Times New Roman"/>
                <a:sym typeface="Times New Roman"/>
              </a:rPr>
              <a:t>Input: </a:t>
            </a:r>
            <a:endParaRPr b="1">
              <a:solidFill>
                <a:srgbClr val="000000"/>
              </a:solidFill>
              <a:latin typeface="Times New Roman"/>
              <a:ea typeface="Times New Roman"/>
              <a:cs typeface="Times New Roman"/>
              <a:sym typeface="Times New Roman"/>
            </a:endParaRPr>
          </a:p>
          <a:p>
            <a:pPr indent="-342900" lvl="0" marL="457200" rtl="0" algn="l">
              <a:spcBef>
                <a:spcPts val="120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Preprocessed crypto price data </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Sentimental analysised data</a:t>
            </a:r>
            <a:endParaRPr>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zh-CN">
                <a:solidFill>
                  <a:srgbClr val="000000"/>
                </a:solidFill>
                <a:latin typeface="Times New Roman"/>
                <a:ea typeface="Times New Roman"/>
                <a:cs typeface="Times New Roman"/>
                <a:sym typeface="Times New Roman"/>
              </a:rPr>
              <a:t>Output: </a:t>
            </a:r>
            <a:endParaRPr b="1">
              <a:solidFill>
                <a:srgbClr val="000000"/>
              </a:solidFill>
              <a:latin typeface="Times New Roman"/>
              <a:ea typeface="Times New Roman"/>
              <a:cs typeface="Times New Roman"/>
              <a:sym typeface="Times New Roman"/>
            </a:endParaRPr>
          </a:p>
          <a:p>
            <a:pPr indent="-342900" lvl="0" marL="457200" rtl="0" algn="l">
              <a:spcBef>
                <a:spcPts val="120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Array of predicted price</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Price trend diagram </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Background</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Price is the visualisation of demand-supply relationship model</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Demand and supply depends on many, ranging from government policies to the buying and selling behavior of individuals</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T</a:t>
            </a:r>
            <a:r>
              <a:rPr lang="zh-CN">
                <a:solidFill>
                  <a:srgbClr val="000000"/>
                </a:solidFill>
                <a:latin typeface="Times New Roman"/>
                <a:ea typeface="Times New Roman"/>
                <a:cs typeface="Times New Roman"/>
                <a:sym typeface="Times New Roman"/>
              </a:rPr>
              <a:t>hese information can be concluded as expressions of </a:t>
            </a:r>
            <a:r>
              <a:rPr b="1" lang="zh-CN">
                <a:solidFill>
                  <a:srgbClr val="000000"/>
                </a:solidFill>
                <a:latin typeface="Times New Roman"/>
                <a:ea typeface="Times New Roman"/>
                <a:cs typeface="Times New Roman"/>
                <a:sym typeface="Times New Roman"/>
              </a:rPr>
              <a:t>sentiment</a:t>
            </a:r>
            <a:endParaRPr b="1">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Intuitionally, people analysis sentiment from information to predict the price</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Social media like twitter contains large amount of sentiment</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Prediction Model - Structure</a:t>
            </a:r>
            <a:endParaRPr/>
          </a:p>
        </p:txBody>
      </p:sp>
      <p:pic>
        <p:nvPicPr>
          <p:cNvPr id="273" name="Google Shape;273;p32"/>
          <p:cNvPicPr preferRelativeResize="0"/>
          <p:nvPr/>
        </p:nvPicPr>
        <p:blipFill>
          <a:blip r:embed="rId3">
            <a:alphaModFix/>
          </a:blip>
          <a:stretch>
            <a:fillRect/>
          </a:stretch>
        </p:blipFill>
        <p:spPr>
          <a:xfrm>
            <a:off x="4650775" y="0"/>
            <a:ext cx="4493225" cy="1518226"/>
          </a:xfrm>
          <a:prstGeom prst="rect">
            <a:avLst/>
          </a:prstGeom>
          <a:noFill/>
          <a:ln>
            <a:noFill/>
          </a:ln>
        </p:spPr>
      </p:pic>
      <p:sp>
        <p:nvSpPr>
          <p:cNvPr id="274" name="Google Shape;274;p32"/>
          <p:cNvSpPr txBox="1"/>
          <p:nvPr>
            <p:ph idx="1" type="body"/>
          </p:nvPr>
        </p:nvSpPr>
        <p:spPr>
          <a:xfrm>
            <a:off x="311700" y="1266325"/>
            <a:ext cx="50178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Data pre-processing</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Grid Search</a:t>
            </a:r>
            <a:endParaRPr>
              <a:solidFill>
                <a:srgbClr val="000000"/>
              </a:solidFill>
              <a:latin typeface="Times New Roman"/>
              <a:ea typeface="Times New Roman"/>
              <a:cs typeface="Times New Roman"/>
              <a:sym typeface="Times New Roman"/>
            </a:endParaRPr>
          </a:p>
          <a:p>
            <a:pPr indent="-317500" lvl="1" marL="914400" rtl="0" algn="l">
              <a:spcBef>
                <a:spcPts val="0"/>
              </a:spcBef>
              <a:spcAft>
                <a:spcPts val="0"/>
              </a:spcAft>
              <a:buClr>
                <a:srgbClr val="000000"/>
              </a:buClr>
              <a:buSzPts val="1400"/>
              <a:buFont typeface="Times New Roman"/>
              <a:buChar char="○"/>
            </a:pPr>
            <a:r>
              <a:rPr lang="zh-CN">
                <a:solidFill>
                  <a:srgbClr val="000000"/>
                </a:solidFill>
                <a:latin typeface="Times New Roman"/>
                <a:ea typeface="Times New Roman"/>
                <a:cs typeface="Times New Roman"/>
                <a:sym typeface="Times New Roman"/>
              </a:rPr>
              <a:t>Hyperparameter tuning</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LSTM-GRU model</a:t>
            </a:r>
            <a:endParaRPr>
              <a:solidFill>
                <a:srgbClr val="000000"/>
              </a:solidFill>
              <a:latin typeface="Times New Roman"/>
              <a:ea typeface="Times New Roman"/>
              <a:cs typeface="Times New Roman"/>
              <a:sym typeface="Times New Roman"/>
            </a:endParaRPr>
          </a:p>
          <a:p>
            <a:pPr indent="-317500" lvl="1" marL="914400" rtl="0" algn="l">
              <a:spcBef>
                <a:spcPts val="0"/>
              </a:spcBef>
              <a:spcAft>
                <a:spcPts val="0"/>
              </a:spcAft>
              <a:buClr>
                <a:srgbClr val="000000"/>
              </a:buClr>
              <a:buSzPts val="1400"/>
              <a:buFont typeface="Times New Roman"/>
              <a:buChar char="○"/>
            </a:pPr>
            <a:r>
              <a:rPr lang="zh-CN">
                <a:solidFill>
                  <a:srgbClr val="000000"/>
                </a:solidFill>
                <a:latin typeface="Times New Roman"/>
                <a:ea typeface="Times New Roman"/>
                <a:cs typeface="Times New Roman"/>
                <a:sym typeface="Times New Roman"/>
              </a:rPr>
              <a:t>Time series modeling: memory cell makes the model can learn from current and previous data</a:t>
            </a:r>
            <a:endParaRPr>
              <a:solidFill>
                <a:srgbClr val="000000"/>
              </a:solidFill>
              <a:latin typeface="Times New Roman"/>
              <a:ea typeface="Times New Roman"/>
              <a:cs typeface="Times New Roman"/>
              <a:sym typeface="Times New Roman"/>
            </a:endParaRPr>
          </a:p>
          <a:p>
            <a:pPr indent="-317500" lvl="1" marL="914400" rtl="0" algn="l">
              <a:spcBef>
                <a:spcPts val="0"/>
              </a:spcBef>
              <a:spcAft>
                <a:spcPts val="0"/>
              </a:spcAft>
              <a:buClr>
                <a:srgbClr val="000000"/>
              </a:buClr>
              <a:buSzPts val="1400"/>
              <a:buFont typeface="Times New Roman"/>
              <a:buChar char="○"/>
            </a:pPr>
            <a:r>
              <a:rPr lang="zh-CN">
                <a:solidFill>
                  <a:srgbClr val="000000"/>
                </a:solidFill>
                <a:latin typeface="Times New Roman"/>
                <a:ea typeface="Times New Roman"/>
                <a:cs typeface="Times New Roman"/>
                <a:sym typeface="Times New Roman"/>
              </a:rPr>
              <a:t>Long term </a:t>
            </a:r>
            <a:r>
              <a:rPr lang="zh-CN">
                <a:solidFill>
                  <a:srgbClr val="000000"/>
                </a:solidFill>
                <a:latin typeface="Times New Roman"/>
                <a:ea typeface="Times New Roman"/>
                <a:cs typeface="Times New Roman"/>
                <a:sym typeface="Times New Roman"/>
              </a:rPr>
              <a:t>dependencies</a:t>
            </a:r>
            <a:endParaRPr>
              <a:solidFill>
                <a:srgbClr val="000000"/>
              </a:solidFill>
              <a:latin typeface="Times New Roman"/>
              <a:ea typeface="Times New Roman"/>
              <a:cs typeface="Times New Roman"/>
              <a:sym typeface="Times New Roman"/>
            </a:endParaRPr>
          </a:p>
          <a:p>
            <a:pPr indent="-317500" lvl="1" marL="914400" rtl="0" algn="l">
              <a:spcBef>
                <a:spcPts val="0"/>
              </a:spcBef>
              <a:spcAft>
                <a:spcPts val="0"/>
              </a:spcAft>
              <a:buClr>
                <a:srgbClr val="000000"/>
              </a:buClr>
              <a:buSzPts val="1400"/>
              <a:buFont typeface="Times New Roman"/>
              <a:buChar char="○"/>
            </a:pPr>
            <a:r>
              <a:rPr lang="zh-CN">
                <a:solidFill>
                  <a:srgbClr val="000000"/>
                </a:solidFill>
                <a:latin typeface="Times New Roman"/>
                <a:ea typeface="Times New Roman"/>
                <a:cs typeface="Times New Roman"/>
                <a:sym typeface="Times New Roman"/>
              </a:rPr>
              <a:t>Adaptive learning</a:t>
            </a:r>
            <a:endParaRPr>
              <a:solidFill>
                <a:srgbClr val="000000"/>
              </a:solidFill>
              <a:latin typeface="Times New Roman"/>
              <a:ea typeface="Times New Roman"/>
              <a:cs typeface="Times New Roman"/>
              <a:sym typeface="Times New Roman"/>
            </a:endParaRPr>
          </a:p>
        </p:txBody>
      </p:sp>
      <p:pic>
        <p:nvPicPr>
          <p:cNvPr id="275" name="Google Shape;275;p32"/>
          <p:cNvPicPr preferRelativeResize="0"/>
          <p:nvPr/>
        </p:nvPicPr>
        <p:blipFill>
          <a:blip r:embed="rId4">
            <a:alphaModFix/>
          </a:blip>
          <a:stretch>
            <a:fillRect/>
          </a:stretch>
        </p:blipFill>
        <p:spPr>
          <a:xfrm>
            <a:off x="3100600" y="1266325"/>
            <a:ext cx="1673924" cy="1301500"/>
          </a:xfrm>
          <a:prstGeom prst="rect">
            <a:avLst/>
          </a:prstGeom>
          <a:noFill/>
          <a:ln>
            <a:noFill/>
          </a:ln>
        </p:spPr>
      </p:pic>
      <p:pic>
        <p:nvPicPr>
          <p:cNvPr id="276" name="Google Shape;276;p32"/>
          <p:cNvPicPr preferRelativeResize="0"/>
          <p:nvPr/>
        </p:nvPicPr>
        <p:blipFill>
          <a:blip r:embed="rId5">
            <a:alphaModFix/>
          </a:blip>
          <a:stretch>
            <a:fillRect/>
          </a:stretch>
        </p:blipFill>
        <p:spPr>
          <a:xfrm>
            <a:off x="4967525" y="1348350"/>
            <a:ext cx="4176477" cy="3694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Prediction Model - Optimisation</a:t>
            </a:r>
            <a:endParaRPr/>
          </a:p>
        </p:txBody>
      </p:sp>
      <p:pic>
        <p:nvPicPr>
          <p:cNvPr id="282" name="Google Shape;282;p33"/>
          <p:cNvPicPr preferRelativeResize="0"/>
          <p:nvPr/>
        </p:nvPicPr>
        <p:blipFill>
          <a:blip r:embed="rId3">
            <a:alphaModFix/>
          </a:blip>
          <a:stretch>
            <a:fillRect/>
          </a:stretch>
        </p:blipFill>
        <p:spPr>
          <a:xfrm>
            <a:off x="5097575" y="0"/>
            <a:ext cx="4024627" cy="1402776"/>
          </a:xfrm>
          <a:prstGeom prst="rect">
            <a:avLst/>
          </a:prstGeom>
          <a:noFill/>
          <a:ln>
            <a:noFill/>
          </a:ln>
        </p:spPr>
      </p:pic>
      <p:pic>
        <p:nvPicPr>
          <p:cNvPr id="283" name="Google Shape;283;p33"/>
          <p:cNvPicPr preferRelativeResize="0"/>
          <p:nvPr/>
        </p:nvPicPr>
        <p:blipFill>
          <a:blip r:embed="rId4">
            <a:alphaModFix/>
          </a:blip>
          <a:stretch>
            <a:fillRect/>
          </a:stretch>
        </p:blipFill>
        <p:spPr>
          <a:xfrm>
            <a:off x="4672563" y="1321725"/>
            <a:ext cx="4449650" cy="3716176"/>
          </a:xfrm>
          <a:prstGeom prst="rect">
            <a:avLst/>
          </a:prstGeom>
          <a:noFill/>
          <a:ln>
            <a:noFill/>
          </a:ln>
        </p:spPr>
      </p:pic>
      <p:pic>
        <p:nvPicPr>
          <p:cNvPr id="284" name="Google Shape;284;p33"/>
          <p:cNvPicPr preferRelativeResize="0"/>
          <p:nvPr/>
        </p:nvPicPr>
        <p:blipFill>
          <a:blip r:embed="rId5">
            <a:alphaModFix/>
          </a:blip>
          <a:stretch>
            <a:fillRect/>
          </a:stretch>
        </p:blipFill>
        <p:spPr>
          <a:xfrm>
            <a:off x="4801675" y="1201650"/>
            <a:ext cx="4342324" cy="3841299"/>
          </a:xfrm>
          <a:prstGeom prst="rect">
            <a:avLst/>
          </a:prstGeom>
          <a:noFill/>
          <a:ln>
            <a:noFill/>
          </a:ln>
        </p:spPr>
      </p:pic>
      <p:pic>
        <p:nvPicPr>
          <p:cNvPr id="285" name="Google Shape;285;p33"/>
          <p:cNvPicPr preferRelativeResize="0"/>
          <p:nvPr/>
        </p:nvPicPr>
        <p:blipFill>
          <a:blip r:embed="rId6">
            <a:alphaModFix/>
          </a:blip>
          <a:stretch>
            <a:fillRect/>
          </a:stretch>
        </p:blipFill>
        <p:spPr>
          <a:xfrm>
            <a:off x="1453075" y="1070948"/>
            <a:ext cx="2825676" cy="914400"/>
          </a:xfrm>
          <a:prstGeom prst="rect">
            <a:avLst/>
          </a:prstGeom>
          <a:noFill/>
          <a:ln>
            <a:noFill/>
          </a:ln>
        </p:spPr>
      </p:pic>
      <p:sp>
        <p:nvSpPr>
          <p:cNvPr id="286" name="Google Shape;286;p33"/>
          <p:cNvSpPr txBox="1"/>
          <p:nvPr>
            <p:ph idx="1" type="body"/>
          </p:nvPr>
        </p:nvSpPr>
        <p:spPr>
          <a:xfrm>
            <a:off x="311700" y="1266325"/>
            <a:ext cx="5203800" cy="3771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zh-CN">
                <a:solidFill>
                  <a:srgbClr val="000000"/>
                </a:solidFill>
                <a:latin typeface="Times New Roman"/>
                <a:ea typeface="Times New Roman"/>
                <a:cs typeface="Times New Roman"/>
                <a:sym typeface="Times New Roman"/>
              </a:rPr>
              <a:t>Grid Search:</a:t>
            </a:r>
            <a:endParaRPr>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zh-CN">
                <a:solidFill>
                  <a:srgbClr val="000000"/>
                </a:solidFill>
                <a:latin typeface="Times New Roman"/>
                <a:ea typeface="Times New Roman"/>
                <a:cs typeface="Times New Roman"/>
                <a:sym typeface="Times New Roman"/>
              </a:rPr>
              <a:t>LSTM with AMSGard optimiser:</a:t>
            </a:r>
            <a:endParaRPr>
              <a:solidFill>
                <a:srgbClr val="000000"/>
              </a:solidFill>
              <a:latin typeface="Times New Roman"/>
              <a:ea typeface="Times New Roman"/>
              <a:cs typeface="Times New Roman"/>
              <a:sym typeface="Times New Roman"/>
            </a:endParaRPr>
          </a:p>
          <a:p>
            <a:pPr indent="-310515" lvl="0" marL="457200" rtl="0" algn="l">
              <a:lnSpc>
                <a:spcPct val="150000"/>
              </a:lnSpc>
              <a:spcBef>
                <a:spcPts val="1200"/>
              </a:spcBef>
              <a:spcAft>
                <a:spcPts val="0"/>
              </a:spcAft>
              <a:buClr>
                <a:srgbClr val="0E101A"/>
              </a:buClr>
              <a:buSzPct val="100000"/>
              <a:buFont typeface="Times New Roman"/>
              <a:buChar char="●"/>
            </a:pPr>
            <a:r>
              <a:rPr lang="zh-CN" sz="1517">
                <a:solidFill>
                  <a:srgbClr val="0E101A"/>
                </a:solidFill>
                <a:latin typeface="Times New Roman"/>
                <a:ea typeface="Times New Roman"/>
                <a:cs typeface="Times New Roman"/>
                <a:sym typeface="Times New Roman"/>
              </a:rPr>
              <a:t>Retains the maximum of all past second moment estimates. Correction factor to ensure the gradient average is not underestimated. Improve model accuracy and rubustness</a:t>
            </a:r>
            <a:endParaRPr sz="1517">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zh-CN">
                <a:solidFill>
                  <a:srgbClr val="000000"/>
                </a:solidFill>
                <a:latin typeface="Times New Roman"/>
                <a:ea typeface="Times New Roman"/>
                <a:cs typeface="Times New Roman"/>
                <a:sym typeface="Times New Roman"/>
              </a:rPr>
              <a:t>Dropout:</a:t>
            </a:r>
            <a:endParaRPr>
              <a:solidFill>
                <a:srgbClr val="000000"/>
              </a:solidFill>
              <a:latin typeface="Times New Roman"/>
              <a:ea typeface="Times New Roman"/>
              <a:cs typeface="Times New Roman"/>
              <a:sym typeface="Times New Roman"/>
            </a:endParaRPr>
          </a:p>
          <a:p>
            <a:pPr indent="-309562" lvl="0" marL="457200" rtl="0" algn="l">
              <a:spcBef>
                <a:spcPts val="1200"/>
              </a:spcBef>
              <a:spcAft>
                <a:spcPts val="0"/>
              </a:spcAft>
              <a:buClr>
                <a:srgbClr val="000000"/>
              </a:buClr>
              <a:buSzPct val="100000"/>
              <a:buFont typeface="Times New Roman"/>
              <a:buChar char="●"/>
            </a:pPr>
            <a:r>
              <a:rPr lang="zh-CN" sz="1500">
                <a:solidFill>
                  <a:srgbClr val="000000"/>
                </a:solidFill>
                <a:latin typeface="Times New Roman"/>
                <a:ea typeface="Times New Roman"/>
                <a:cs typeface="Times New Roman"/>
                <a:sym typeface="Times New Roman"/>
              </a:rPr>
              <a:t>Randomly discard result from a part of neurals. Mainly improve generalization and avoid over-fit.</a:t>
            </a:r>
            <a:endParaRPr sz="15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zh-CN">
                <a:solidFill>
                  <a:srgbClr val="000000"/>
                </a:solidFill>
                <a:latin typeface="Times New Roman"/>
                <a:ea typeface="Times New Roman"/>
                <a:cs typeface="Times New Roman"/>
                <a:sym typeface="Times New Roman"/>
              </a:rPr>
              <a:t>GRU:</a:t>
            </a:r>
            <a:endParaRPr>
              <a:solidFill>
                <a:srgbClr val="000000"/>
              </a:solidFill>
              <a:latin typeface="Times New Roman"/>
              <a:ea typeface="Times New Roman"/>
              <a:cs typeface="Times New Roman"/>
              <a:sym typeface="Times New Roman"/>
            </a:endParaRPr>
          </a:p>
          <a:p>
            <a:pPr indent="-309562" lvl="0" marL="457200" rtl="0" algn="l">
              <a:spcBef>
                <a:spcPts val="1200"/>
              </a:spcBef>
              <a:spcAft>
                <a:spcPts val="0"/>
              </a:spcAft>
              <a:buClr>
                <a:srgbClr val="000000"/>
              </a:buClr>
              <a:buSzPct val="100000"/>
              <a:buFont typeface="Times New Roman"/>
              <a:buChar char="●"/>
            </a:pPr>
            <a:r>
              <a:rPr lang="zh-CN" sz="1500">
                <a:solidFill>
                  <a:srgbClr val="000000"/>
                </a:solidFill>
                <a:latin typeface="Times New Roman"/>
                <a:ea typeface="Times New Roman"/>
                <a:cs typeface="Times New Roman"/>
                <a:sym typeface="Times New Roman"/>
              </a:rPr>
              <a:t>GRU can capture different characteristics from LSTM, improve accuracy.</a:t>
            </a:r>
            <a:endParaRPr sz="1500">
              <a:solidFill>
                <a:srgbClr val="00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Prediction Model - Prediction</a:t>
            </a:r>
            <a:endParaRPr/>
          </a:p>
        </p:txBody>
      </p:sp>
      <p:sp>
        <p:nvSpPr>
          <p:cNvPr id="292" name="Google Shape;292;p34"/>
          <p:cNvSpPr txBox="1"/>
          <p:nvPr>
            <p:ph idx="1" type="body"/>
          </p:nvPr>
        </p:nvSpPr>
        <p:spPr>
          <a:xfrm>
            <a:off x="311700" y="1266325"/>
            <a:ext cx="51585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solidFill>
                  <a:srgbClr val="000000"/>
                </a:solidFill>
                <a:latin typeface="Times New Roman"/>
                <a:ea typeface="Times New Roman"/>
                <a:cs typeface="Times New Roman"/>
                <a:sym typeface="Times New Roman"/>
              </a:rPr>
              <a:t>Prediction function is a separate function from the model to join the pipeline of the project.</a:t>
            </a:r>
            <a:endParaRPr>
              <a:solidFill>
                <a:srgbClr val="000000"/>
              </a:solidFill>
              <a:latin typeface="Times New Roman"/>
              <a:ea typeface="Times New Roman"/>
              <a:cs typeface="Times New Roman"/>
              <a:sym typeface="Times New Roman"/>
            </a:endParaRPr>
          </a:p>
          <a:p>
            <a:pPr indent="-342900" lvl="0" marL="457200" rtl="0" algn="l">
              <a:spcBef>
                <a:spcPts val="120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Avoid train duplicate models</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Use exist model file to predict</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Input is dataset with window size</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Price predicts for the next 1, 3 and 5 days</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Output is predicted price and trend graph</a:t>
            </a:r>
            <a:endParaRPr>
              <a:solidFill>
                <a:srgbClr val="000000"/>
              </a:solidFill>
              <a:latin typeface="Times New Roman"/>
              <a:ea typeface="Times New Roman"/>
              <a:cs typeface="Times New Roman"/>
              <a:sym typeface="Times New Roman"/>
            </a:endParaRPr>
          </a:p>
        </p:txBody>
      </p:sp>
      <p:pic>
        <p:nvPicPr>
          <p:cNvPr id="293" name="Google Shape;293;p34"/>
          <p:cNvPicPr preferRelativeResize="0"/>
          <p:nvPr/>
        </p:nvPicPr>
        <p:blipFill>
          <a:blip r:embed="rId3">
            <a:alphaModFix/>
          </a:blip>
          <a:stretch>
            <a:fillRect/>
          </a:stretch>
        </p:blipFill>
        <p:spPr>
          <a:xfrm>
            <a:off x="5119825" y="1435550"/>
            <a:ext cx="4024177" cy="3584041"/>
          </a:xfrm>
          <a:prstGeom prst="rect">
            <a:avLst/>
          </a:prstGeom>
          <a:noFill/>
          <a:ln>
            <a:noFill/>
          </a:ln>
        </p:spPr>
      </p:pic>
      <p:pic>
        <p:nvPicPr>
          <p:cNvPr id="294" name="Google Shape;294;p34"/>
          <p:cNvPicPr preferRelativeResize="0"/>
          <p:nvPr/>
        </p:nvPicPr>
        <p:blipFill>
          <a:blip r:embed="rId4">
            <a:alphaModFix/>
          </a:blip>
          <a:stretch>
            <a:fillRect/>
          </a:stretch>
        </p:blipFill>
        <p:spPr>
          <a:xfrm>
            <a:off x="5097575" y="0"/>
            <a:ext cx="4024627" cy="14027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5"/>
          <p:cNvPicPr preferRelativeResize="0"/>
          <p:nvPr/>
        </p:nvPicPr>
        <p:blipFill>
          <a:blip r:embed="rId3">
            <a:alphaModFix/>
          </a:blip>
          <a:stretch>
            <a:fillRect/>
          </a:stretch>
        </p:blipFill>
        <p:spPr>
          <a:xfrm>
            <a:off x="5097575" y="0"/>
            <a:ext cx="4024627" cy="1402776"/>
          </a:xfrm>
          <a:prstGeom prst="rect">
            <a:avLst/>
          </a:prstGeom>
          <a:noFill/>
          <a:ln>
            <a:noFill/>
          </a:ln>
        </p:spPr>
      </p:pic>
      <p:sp>
        <p:nvSpPr>
          <p:cNvPr id="300" name="Google Shape;300;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Prediction Model - Result</a:t>
            </a:r>
            <a:endParaRPr/>
          </a:p>
        </p:txBody>
      </p:sp>
      <p:pic>
        <p:nvPicPr>
          <p:cNvPr id="301" name="Google Shape;301;p35"/>
          <p:cNvPicPr preferRelativeResize="0"/>
          <p:nvPr/>
        </p:nvPicPr>
        <p:blipFill>
          <a:blip r:embed="rId4">
            <a:alphaModFix/>
          </a:blip>
          <a:stretch>
            <a:fillRect/>
          </a:stretch>
        </p:blipFill>
        <p:spPr>
          <a:xfrm>
            <a:off x="5666375" y="1406905"/>
            <a:ext cx="3477624" cy="2732569"/>
          </a:xfrm>
          <a:prstGeom prst="rect">
            <a:avLst/>
          </a:prstGeom>
          <a:noFill/>
          <a:ln>
            <a:noFill/>
          </a:ln>
        </p:spPr>
      </p:pic>
      <p:pic>
        <p:nvPicPr>
          <p:cNvPr id="302" name="Google Shape;302;p35"/>
          <p:cNvPicPr preferRelativeResize="0"/>
          <p:nvPr/>
        </p:nvPicPr>
        <p:blipFill>
          <a:blip r:embed="rId5">
            <a:alphaModFix/>
          </a:blip>
          <a:stretch>
            <a:fillRect/>
          </a:stretch>
        </p:blipFill>
        <p:spPr>
          <a:xfrm>
            <a:off x="0" y="1266325"/>
            <a:ext cx="5666376" cy="2974288"/>
          </a:xfrm>
          <a:prstGeom prst="rect">
            <a:avLst/>
          </a:prstGeom>
          <a:noFill/>
          <a:ln>
            <a:noFill/>
          </a:ln>
        </p:spPr>
      </p:pic>
      <p:sp>
        <p:nvSpPr>
          <p:cNvPr id="303" name="Google Shape;303;p35"/>
          <p:cNvSpPr txBox="1"/>
          <p:nvPr/>
        </p:nvSpPr>
        <p:spPr>
          <a:xfrm>
            <a:off x="1498275" y="4240625"/>
            <a:ext cx="2544000" cy="4002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zh-CN">
                <a:latin typeface="Times New Roman"/>
                <a:ea typeface="Times New Roman"/>
                <a:cs typeface="Times New Roman"/>
                <a:sym typeface="Times New Roman"/>
              </a:rPr>
              <a:t>Accuracy</a:t>
            </a:r>
            <a:endParaRPr>
              <a:latin typeface="Times New Roman"/>
              <a:ea typeface="Times New Roman"/>
              <a:cs typeface="Times New Roman"/>
              <a:sym typeface="Times New Roman"/>
            </a:endParaRPr>
          </a:p>
        </p:txBody>
      </p:sp>
      <p:sp>
        <p:nvSpPr>
          <p:cNvPr id="304" name="Google Shape;304;p35"/>
          <p:cNvSpPr txBox="1"/>
          <p:nvPr/>
        </p:nvSpPr>
        <p:spPr>
          <a:xfrm>
            <a:off x="6092100" y="4240625"/>
            <a:ext cx="30519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zh-CN">
                <a:latin typeface="Times New Roman"/>
                <a:ea typeface="Times New Roman"/>
                <a:cs typeface="Times New Roman"/>
                <a:sym typeface="Times New Roman"/>
              </a:rPr>
              <a:t>Prediction price trend</a:t>
            </a:r>
            <a:endParaRPr>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Front-end</a:t>
            </a:r>
            <a:endParaRPr/>
          </a:p>
        </p:txBody>
      </p:sp>
      <p:sp>
        <p:nvSpPr>
          <p:cNvPr id="310" name="Google Shape;310;p3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374151"/>
              </a:buClr>
              <a:buSzPts val="1800"/>
              <a:buFont typeface="Times New Roman"/>
              <a:buChar char="●"/>
            </a:pPr>
            <a:r>
              <a:rPr lang="zh-CN">
                <a:solidFill>
                  <a:srgbClr val="374151"/>
                </a:solidFill>
                <a:latin typeface="Times New Roman"/>
                <a:ea typeface="Times New Roman"/>
                <a:cs typeface="Times New Roman"/>
                <a:sym typeface="Times New Roman"/>
              </a:rPr>
              <a:t>React App</a:t>
            </a:r>
            <a:endParaRPr>
              <a:solidFill>
                <a:srgbClr val="374151"/>
              </a:solidFill>
              <a:latin typeface="Times New Roman"/>
              <a:ea typeface="Times New Roman"/>
              <a:cs typeface="Times New Roman"/>
              <a:sym typeface="Times New Roman"/>
            </a:endParaRPr>
          </a:p>
          <a:p>
            <a:pPr indent="-342900" lvl="0" marL="457200" rtl="0" algn="l">
              <a:spcBef>
                <a:spcPts val="0"/>
              </a:spcBef>
              <a:spcAft>
                <a:spcPts val="0"/>
              </a:spcAft>
              <a:buClr>
                <a:srgbClr val="374151"/>
              </a:buClr>
              <a:buSzPts val="1800"/>
              <a:buFont typeface="Times New Roman"/>
              <a:buChar char="●"/>
            </a:pPr>
            <a:r>
              <a:rPr lang="zh-CN">
                <a:solidFill>
                  <a:srgbClr val="374151"/>
                </a:solidFill>
                <a:latin typeface="Times New Roman"/>
                <a:ea typeface="Times New Roman"/>
                <a:cs typeface="Times New Roman"/>
                <a:sym typeface="Times New Roman"/>
              </a:rPr>
              <a:t>Main React components</a:t>
            </a:r>
            <a:endParaRPr>
              <a:solidFill>
                <a:srgbClr val="374151"/>
              </a:solidFill>
              <a:latin typeface="Times New Roman"/>
              <a:ea typeface="Times New Roman"/>
              <a:cs typeface="Times New Roman"/>
              <a:sym typeface="Times New Roman"/>
            </a:endParaRPr>
          </a:p>
          <a:p>
            <a:pPr indent="-342900" lvl="1" marL="914400" rtl="0" algn="l">
              <a:spcBef>
                <a:spcPts val="0"/>
              </a:spcBef>
              <a:spcAft>
                <a:spcPts val="0"/>
              </a:spcAft>
              <a:buClr>
                <a:srgbClr val="374151"/>
              </a:buClr>
              <a:buSzPts val="1800"/>
              <a:buFont typeface="Times New Roman"/>
              <a:buChar char="○"/>
            </a:pPr>
            <a:r>
              <a:rPr lang="zh-CN" sz="1800">
                <a:solidFill>
                  <a:srgbClr val="374151"/>
                </a:solidFill>
                <a:latin typeface="Times New Roman"/>
                <a:ea typeface="Times New Roman"/>
                <a:cs typeface="Times New Roman"/>
                <a:sym typeface="Times New Roman"/>
              </a:rPr>
              <a:t>HomePage</a:t>
            </a:r>
            <a:endParaRPr sz="1800">
              <a:solidFill>
                <a:srgbClr val="374151"/>
              </a:solidFill>
              <a:latin typeface="Times New Roman"/>
              <a:ea typeface="Times New Roman"/>
              <a:cs typeface="Times New Roman"/>
              <a:sym typeface="Times New Roman"/>
            </a:endParaRPr>
          </a:p>
          <a:p>
            <a:pPr indent="-342900" lvl="1" marL="914400" rtl="0" algn="l">
              <a:spcBef>
                <a:spcPts val="0"/>
              </a:spcBef>
              <a:spcAft>
                <a:spcPts val="0"/>
              </a:spcAft>
              <a:buClr>
                <a:srgbClr val="374151"/>
              </a:buClr>
              <a:buSzPts val="1800"/>
              <a:buFont typeface="Times New Roman"/>
              <a:buChar char="○"/>
            </a:pPr>
            <a:r>
              <a:rPr lang="zh-CN" sz="1800">
                <a:solidFill>
                  <a:srgbClr val="374151"/>
                </a:solidFill>
                <a:latin typeface="Times New Roman"/>
                <a:ea typeface="Times New Roman"/>
                <a:cs typeface="Times New Roman"/>
                <a:sym typeface="Times New Roman"/>
              </a:rPr>
              <a:t>Five Cryptocurrency Page</a:t>
            </a:r>
            <a:endParaRPr sz="1800">
              <a:solidFill>
                <a:srgbClr val="374151"/>
              </a:solidFill>
              <a:latin typeface="Times New Roman"/>
              <a:ea typeface="Times New Roman"/>
              <a:cs typeface="Times New Roman"/>
              <a:sym typeface="Times New Roman"/>
            </a:endParaRPr>
          </a:p>
          <a:p>
            <a:pPr indent="-342900" lvl="2" marL="1371600" rtl="0" algn="l">
              <a:spcBef>
                <a:spcPts val="0"/>
              </a:spcBef>
              <a:spcAft>
                <a:spcPts val="0"/>
              </a:spcAft>
              <a:buClr>
                <a:srgbClr val="374151"/>
              </a:buClr>
              <a:buSzPts val="1800"/>
              <a:buFont typeface="Times New Roman"/>
              <a:buChar char="■"/>
            </a:pPr>
            <a:r>
              <a:rPr lang="zh-CN" sz="1800">
                <a:solidFill>
                  <a:srgbClr val="374151"/>
                </a:solidFill>
                <a:latin typeface="Times New Roman"/>
                <a:ea typeface="Times New Roman"/>
                <a:cs typeface="Times New Roman"/>
                <a:sym typeface="Times New Roman"/>
              </a:rPr>
              <a:t>BTC</a:t>
            </a:r>
            <a:endParaRPr sz="1800">
              <a:solidFill>
                <a:srgbClr val="374151"/>
              </a:solidFill>
              <a:latin typeface="Times New Roman"/>
              <a:ea typeface="Times New Roman"/>
              <a:cs typeface="Times New Roman"/>
              <a:sym typeface="Times New Roman"/>
            </a:endParaRPr>
          </a:p>
          <a:p>
            <a:pPr indent="-342900" lvl="2" marL="1371600" rtl="0" algn="l">
              <a:spcBef>
                <a:spcPts val="0"/>
              </a:spcBef>
              <a:spcAft>
                <a:spcPts val="0"/>
              </a:spcAft>
              <a:buClr>
                <a:srgbClr val="374151"/>
              </a:buClr>
              <a:buSzPts val="1800"/>
              <a:buFont typeface="Times New Roman"/>
              <a:buChar char="■"/>
            </a:pPr>
            <a:r>
              <a:rPr lang="zh-CN" sz="1800">
                <a:solidFill>
                  <a:srgbClr val="374151"/>
                </a:solidFill>
                <a:latin typeface="Times New Roman"/>
                <a:ea typeface="Times New Roman"/>
                <a:cs typeface="Times New Roman"/>
                <a:sym typeface="Times New Roman"/>
              </a:rPr>
              <a:t>ETH</a:t>
            </a:r>
            <a:endParaRPr sz="1800">
              <a:solidFill>
                <a:srgbClr val="374151"/>
              </a:solidFill>
              <a:latin typeface="Times New Roman"/>
              <a:ea typeface="Times New Roman"/>
              <a:cs typeface="Times New Roman"/>
              <a:sym typeface="Times New Roman"/>
            </a:endParaRPr>
          </a:p>
          <a:p>
            <a:pPr indent="-342900" lvl="2" marL="1371600" rtl="0" algn="l">
              <a:spcBef>
                <a:spcPts val="0"/>
              </a:spcBef>
              <a:spcAft>
                <a:spcPts val="0"/>
              </a:spcAft>
              <a:buClr>
                <a:srgbClr val="374151"/>
              </a:buClr>
              <a:buSzPts val="1800"/>
              <a:buFont typeface="Times New Roman"/>
              <a:buChar char="■"/>
            </a:pPr>
            <a:r>
              <a:rPr lang="zh-CN" sz="1800">
                <a:solidFill>
                  <a:srgbClr val="374151"/>
                </a:solidFill>
                <a:latin typeface="Times New Roman"/>
                <a:ea typeface="Times New Roman"/>
                <a:cs typeface="Times New Roman"/>
                <a:sym typeface="Times New Roman"/>
              </a:rPr>
              <a:t>ADA</a:t>
            </a:r>
            <a:endParaRPr sz="1800">
              <a:solidFill>
                <a:srgbClr val="374151"/>
              </a:solidFill>
              <a:latin typeface="Times New Roman"/>
              <a:ea typeface="Times New Roman"/>
              <a:cs typeface="Times New Roman"/>
              <a:sym typeface="Times New Roman"/>
            </a:endParaRPr>
          </a:p>
          <a:p>
            <a:pPr indent="-342900" lvl="2" marL="1371600" rtl="0" algn="l">
              <a:spcBef>
                <a:spcPts val="0"/>
              </a:spcBef>
              <a:spcAft>
                <a:spcPts val="0"/>
              </a:spcAft>
              <a:buClr>
                <a:srgbClr val="374151"/>
              </a:buClr>
              <a:buSzPts val="1800"/>
              <a:buFont typeface="Times New Roman"/>
              <a:buChar char="■"/>
            </a:pPr>
            <a:r>
              <a:rPr lang="zh-CN" sz="1800">
                <a:solidFill>
                  <a:srgbClr val="374151"/>
                </a:solidFill>
                <a:latin typeface="Times New Roman"/>
                <a:ea typeface="Times New Roman"/>
                <a:cs typeface="Times New Roman"/>
                <a:sym typeface="Times New Roman"/>
              </a:rPr>
              <a:t>XRP</a:t>
            </a:r>
            <a:endParaRPr sz="1800">
              <a:solidFill>
                <a:srgbClr val="374151"/>
              </a:solidFill>
              <a:latin typeface="Times New Roman"/>
              <a:ea typeface="Times New Roman"/>
              <a:cs typeface="Times New Roman"/>
              <a:sym typeface="Times New Roman"/>
            </a:endParaRPr>
          </a:p>
          <a:p>
            <a:pPr indent="-342900" lvl="2" marL="1371600" rtl="0" algn="l">
              <a:spcBef>
                <a:spcPts val="0"/>
              </a:spcBef>
              <a:spcAft>
                <a:spcPts val="0"/>
              </a:spcAft>
              <a:buClr>
                <a:srgbClr val="374151"/>
              </a:buClr>
              <a:buSzPts val="1800"/>
              <a:buFont typeface="Times New Roman"/>
              <a:buChar char="■"/>
            </a:pPr>
            <a:r>
              <a:rPr lang="zh-CN" sz="1800">
                <a:solidFill>
                  <a:srgbClr val="374151"/>
                </a:solidFill>
                <a:latin typeface="Times New Roman"/>
                <a:ea typeface="Times New Roman"/>
                <a:cs typeface="Times New Roman"/>
                <a:sym typeface="Times New Roman"/>
              </a:rPr>
              <a:t>DOGE</a:t>
            </a:r>
            <a:endParaRPr sz="1800">
              <a:solidFill>
                <a:srgbClr val="374151"/>
              </a:solidFill>
              <a:latin typeface="Times New Roman"/>
              <a:ea typeface="Times New Roman"/>
              <a:cs typeface="Times New Roman"/>
              <a:sym typeface="Times New Roman"/>
            </a:endParaRPr>
          </a:p>
          <a:p>
            <a:pPr indent="0" lvl="0" marL="0" rtl="0" algn="l">
              <a:spcBef>
                <a:spcPts val="1200"/>
              </a:spcBef>
              <a:spcAft>
                <a:spcPts val="0"/>
              </a:spcAft>
              <a:buNone/>
            </a:pPr>
            <a:r>
              <a:t/>
            </a:r>
            <a:endParaRPr>
              <a:solidFill>
                <a:srgbClr val="37415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latin typeface="Times New Roman"/>
              <a:ea typeface="Times New Roman"/>
              <a:cs typeface="Times New Roman"/>
              <a:sym typeface="Times New Roman"/>
            </a:endParaRPr>
          </a:p>
        </p:txBody>
      </p:sp>
      <p:pic>
        <p:nvPicPr>
          <p:cNvPr id="311" name="Google Shape;311;p36"/>
          <p:cNvPicPr preferRelativeResize="0"/>
          <p:nvPr/>
        </p:nvPicPr>
        <p:blipFill>
          <a:blip r:embed="rId3">
            <a:alphaModFix/>
          </a:blip>
          <a:stretch>
            <a:fillRect/>
          </a:stretch>
        </p:blipFill>
        <p:spPr>
          <a:xfrm>
            <a:off x="5064850" y="0"/>
            <a:ext cx="4079150" cy="1342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Front-end Example</a:t>
            </a:r>
            <a:endParaRPr/>
          </a:p>
        </p:txBody>
      </p:sp>
      <p:pic>
        <p:nvPicPr>
          <p:cNvPr id="317" name="Google Shape;317;p37"/>
          <p:cNvPicPr preferRelativeResize="0"/>
          <p:nvPr/>
        </p:nvPicPr>
        <p:blipFill>
          <a:blip r:embed="rId3">
            <a:alphaModFix/>
          </a:blip>
          <a:stretch>
            <a:fillRect/>
          </a:stretch>
        </p:blipFill>
        <p:spPr>
          <a:xfrm>
            <a:off x="311700" y="1494925"/>
            <a:ext cx="4260300" cy="2703832"/>
          </a:xfrm>
          <a:prstGeom prst="rect">
            <a:avLst/>
          </a:prstGeom>
          <a:noFill/>
          <a:ln>
            <a:noFill/>
          </a:ln>
        </p:spPr>
      </p:pic>
      <p:pic>
        <p:nvPicPr>
          <p:cNvPr id="318" name="Google Shape;318;p37"/>
          <p:cNvPicPr preferRelativeResize="0"/>
          <p:nvPr/>
        </p:nvPicPr>
        <p:blipFill>
          <a:blip r:embed="rId4">
            <a:alphaModFix/>
          </a:blip>
          <a:stretch>
            <a:fillRect/>
          </a:stretch>
        </p:blipFill>
        <p:spPr>
          <a:xfrm>
            <a:off x="4572000" y="1494925"/>
            <a:ext cx="3421587" cy="3302700"/>
          </a:xfrm>
          <a:prstGeom prst="rect">
            <a:avLst/>
          </a:prstGeom>
          <a:noFill/>
          <a:ln>
            <a:noFill/>
          </a:ln>
        </p:spPr>
      </p:pic>
      <p:pic>
        <p:nvPicPr>
          <p:cNvPr id="319" name="Google Shape;319;p37"/>
          <p:cNvPicPr preferRelativeResize="0"/>
          <p:nvPr/>
        </p:nvPicPr>
        <p:blipFill>
          <a:blip r:embed="rId5">
            <a:alphaModFix/>
          </a:blip>
          <a:stretch>
            <a:fillRect/>
          </a:stretch>
        </p:blipFill>
        <p:spPr>
          <a:xfrm>
            <a:off x="5064850" y="0"/>
            <a:ext cx="4079150" cy="1342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Front-end Connect to Back-end</a:t>
            </a:r>
            <a:endParaRPr/>
          </a:p>
          <a:p>
            <a:pPr indent="0" lvl="0" marL="0" rtl="0" algn="l">
              <a:spcBef>
                <a:spcPts val="0"/>
              </a:spcBef>
              <a:spcAft>
                <a:spcPts val="0"/>
              </a:spcAft>
              <a:buNone/>
            </a:pPr>
            <a:r>
              <a:t/>
            </a:r>
            <a:endParaRPr/>
          </a:p>
        </p:txBody>
      </p:sp>
      <p:pic>
        <p:nvPicPr>
          <p:cNvPr id="325" name="Google Shape;325;p38"/>
          <p:cNvPicPr preferRelativeResize="0"/>
          <p:nvPr/>
        </p:nvPicPr>
        <p:blipFill>
          <a:blip r:embed="rId3">
            <a:alphaModFix/>
          </a:blip>
          <a:stretch>
            <a:fillRect/>
          </a:stretch>
        </p:blipFill>
        <p:spPr>
          <a:xfrm>
            <a:off x="5166850" y="1547025"/>
            <a:ext cx="3977150" cy="3207375"/>
          </a:xfrm>
          <a:prstGeom prst="rect">
            <a:avLst/>
          </a:prstGeom>
          <a:noFill/>
          <a:ln>
            <a:noFill/>
          </a:ln>
        </p:spPr>
      </p:pic>
      <p:pic>
        <p:nvPicPr>
          <p:cNvPr id="326" name="Google Shape;326;p38"/>
          <p:cNvPicPr preferRelativeResize="0"/>
          <p:nvPr/>
        </p:nvPicPr>
        <p:blipFill>
          <a:blip r:embed="rId4">
            <a:alphaModFix/>
          </a:blip>
          <a:stretch>
            <a:fillRect/>
          </a:stretch>
        </p:blipFill>
        <p:spPr>
          <a:xfrm>
            <a:off x="0" y="1547025"/>
            <a:ext cx="5059776" cy="2436500"/>
          </a:xfrm>
          <a:prstGeom prst="rect">
            <a:avLst/>
          </a:prstGeom>
          <a:noFill/>
          <a:ln>
            <a:noFill/>
          </a:ln>
        </p:spPr>
      </p:pic>
      <p:pic>
        <p:nvPicPr>
          <p:cNvPr id="327" name="Google Shape;327;p38"/>
          <p:cNvPicPr preferRelativeResize="0"/>
          <p:nvPr/>
        </p:nvPicPr>
        <p:blipFill>
          <a:blip r:embed="rId5">
            <a:alphaModFix/>
          </a:blip>
          <a:stretch>
            <a:fillRect/>
          </a:stretch>
        </p:blipFill>
        <p:spPr>
          <a:xfrm>
            <a:off x="5064850" y="0"/>
            <a:ext cx="4079150" cy="1342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Project Depolyment</a:t>
            </a:r>
            <a:endParaRPr/>
          </a:p>
        </p:txBody>
      </p:sp>
      <p:sp>
        <p:nvSpPr>
          <p:cNvPr id="333" name="Google Shape;333;p3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solidFill>
                  <a:srgbClr val="000000"/>
                </a:solidFill>
                <a:latin typeface="Times New Roman"/>
                <a:ea typeface="Times New Roman"/>
                <a:cs typeface="Times New Roman"/>
                <a:sym typeface="Times New Roman"/>
              </a:rPr>
              <a:t>On-line website:</a:t>
            </a:r>
            <a:endParaRPr>
              <a:solidFill>
                <a:srgbClr val="000000"/>
              </a:solidFill>
              <a:latin typeface="Times New Roman"/>
              <a:ea typeface="Times New Roman"/>
              <a:cs typeface="Times New Roman"/>
              <a:sym typeface="Times New Roman"/>
            </a:endParaRPr>
          </a:p>
          <a:p>
            <a:pPr indent="-342900" lvl="0" marL="457200" rtl="0" algn="l">
              <a:spcBef>
                <a:spcPts val="120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Crontab: run model training daily, including stream processing and sentimental analysis</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User click: when user click currency type, prediction function will run to extract predicted price and trend </a:t>
            </a:r>
            <a:r>
              <a:rPr lang="zh-CN">
                <a:solidFill>
                  <a:srgbClr val="000000"/>
                </a:solidFill>
                <a:latin typeface="Times New Roman"/>
                <a:ea typeface="Times New Roman"/>
                <a:cs typeface="Times New Roman"/>
                <a:sym typeface="Times New Roman"/>
              </a:rPr>
              <a:t>graph to the front-end</a:t>
            </a:r>
            <a:endParaRPr>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zh-CN">
                <a:solidFill>
                  <a:srgbClr val="000000"/>
                </a:solidFill>
                <a:latin typeface="Times New Roman"/>
                <a:ea typeface="Times New Roman"/>
                <a:cs typeface="Times New Roman"/>
                <a:sym typeface="Times New Roman"/>
              </a:rPr>
              <a:t>Local machine:</a:t>
            </a:r>
            <a:endParaRPr>
              <a:solidFill>
                <a:srgbClr val="000000"/>
              </a:solidFill>
              <a:latin typeface="Times New Roman"/>
              <a:ea typeface="Times New Roman"/>
              <a:cs typeface="Times New Roman"/>
              <a:sym typeface="Times New Roman"/>
            </a:endParaRPr>
          </a:p>
          <a:p>
            <a:pPr indent="-342900" lvl="0" marL="457200" rtl="0" algn="l">
              <a:spcBef>
                <a:spcPts val="120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Demo</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Conclusion</a:t>
            </a:r>
            <a:endParaRPr/>
          </a:p>
        </p:txBody>
      </p:sp>
      <p:sp>
        <p:nvSpPr>
          <p:cNvPr id="339" name="Google Shape;339;p4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solidFill>
                  <a:srgbClr val="000000"/>
                </a:solidFill>
                <a:latin typeface="Times New Roman"/>
                <a:ea typeface="Times New Roman"/>
                <a:cs typeface="Times New Roman"/>
                <a:sym typeface="Times New Roman"/>
              </a:rPr>
              <a:t>In this project, we create and execute a full-pipeline:</a:t>
            </a:r>
            <a:endParaRPr>
              <a:solidFill>
                <a:srgbClr val="000000"/>
              </a:solidFill>
              <a:latin typeface="Times New Roman"/>
              <a:ea typeface="Times New Roman"/>
              <a:cs typeface="Times New Roman"/>
              <a:sym typeface="Times New Roman"/>
            </a:endParaRPr>
          </a:p>
          <a:p>
            <a:pPr indent="-342900" lvl="0" marL="457200" rtl="0" algn="l">
              <a:spcBef>
                <a:spcPts val="120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Implement spark and optimizations to streaming the data</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Use lexicon on sentimental analysis to get the highest accuracy</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Construct a LSTM-GRU hyper model to capture the features and predict the price</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Extract the price and trend graph to fron-end and plot on the website</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zh-CN">
                <a:solidFill>
                  <a:srgbClr val="000000"/>
                </a:solidFill>
                <a:latin typeface="Times New Roman"/>
                <a:ea typeface="Times New Roman"/>
                <a:cs typeface="Times New Roman"/>
                <a:sym typeface="Times New Roman"/>
              </a:rPr>
              <a:t>Deploy the project on-line, provide automatically processing of the pipeline</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Introduction</a:t>
            </a:r>
            <a:endParaRPr/>
          </a:p>
        </p:txBody>
      </p:sp>
      <p:sp>
        <p:nvSpPr>
          <p:cNvPr id="79" name="Google Shape;79;p1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 name="Google Shape;80;p15"/>
          <p:cNvPicPr preferRelativeResize="0"/>
          <p:nvPr/>
        </p:nvPicPr>
        <p:blipFill>
          <a:blip r:embed="rId3">
            <a:alphaModFix/>
          </a:blip>
          <a:stretch>
            <a:fillRect/>
          </a:stretch>
        </p:blipFill>
        <p:spPr>
          <a:xfrm>
            <a:off x="348225" y="1361575"/>
            <a:ext cx="8578724" cy="2823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Cryptocurrency</a:t>
            </a:r>
            <a:r>
              <a:rPr lang="zh-CN"/>
              <a:t> data introduction</a:t>
            </a:r>
            <a:endParaRPr/>
          </a:p>
        </p:txBody>
      </p:sp>
      <p:sp>
        <p:nvSpPr>
          <p:cNvPr id="86" name="Google Shape;86;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CN"/>
              <a:t>By using yahoo api: y</a:t>
            </a:r>
            <a:r>
              <a:rPr lang="zh-CN"/>
              <a:t>finance</a:t>
            </a:r>
            <a:endParaRPr/>
          </a:p>
          <a:p>
            <a:pPr indent="-342900" lvl="0" marL="457200" rtl="0" algn="l">
              <a:spcBef>
                <a:spcPts val="0"/>
              </a:spcBef>
              <a:spcAft>
                <a:spcPts val="0"/>
              </a:spcAft>
              <a:buSzPts val="1800"/>
              <a:buChar char="●"/>
            </a:pPr>
            <a:r>
              <a:rPr lang="zh-CN"/>
              <a:t>Only use daily close price in our system</a:t>
            </a:r>
            <a:endParaRPr/>
          </a:p>
        </p:txBody>
      </p:sp>
      <p:pic>
        <p:nvPicPr>
          <p:cNvPr id="87" name="Google Shape;87;p16"/>
          <p:cNvPicPr preferRelativeResize="0"/>
          <p:nvPr/>
        </p:nvPicPr>
        <p:blipFill>
          <a:blip r:embed="rId3">
            <a:alphaModFix/>
          </a:blip>
          <a:stretch>
            <a:fillRect/>
          </a:stretch>
        </p:blipFill>
        <p:spPr>
          <a:xfrm>
            <a:off x="5203825" y="0"/>
            <a:ext cx="3940173" cy="1337124"/>
          </a:xfrm>
          <a:prstGeom prst="rect">
            <a:avLst/>
          </a:prstGeom>
          <a:noFill/>
          <a:ln>
            <a:noFill/>
          </a:ln>
        </p:spPr>
      </p:pic>
      <p:pic>
        <p:nvPicPr>
          <p:cNvPr id="88" name="Google Shape;88;p16"/>
          <p:cNvPicPr preferRelativeResize="0"/>
          <p:nvPr/>
        </p:nvPicPr>
        <p:blipFill>
          <a:blip r:embed="rId4">
            <a:alphaModFix/>
          </a:blip>
          <a:stretch>
            <a:fillRect/>
          </a:stretch>
        </p:blipFill>
        <p:spPr>
          <a:xfrm>
            <a:off x="3014650" y="2426838"/>
            <a:ext cx="3114675" cy="2238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T</a:t>
            </a:r>
            <a:r>
              <a:rPr lang="zh-CN"/>
              <a:t>witter api introduction</a:t>
            </a:r>
            <a:endParaRPr/>
          </a:p>
        </p:txBody>
      </p:sp>
      <p:sp>
        <p:nvSpPr>
          <p:cNvPr id="94" name="Google Shape;94;p17"/>
          <p:cNvSpPr txBox="1"/>
          <p:nvPr>
            <p:ph idx="1" type="body"/>
          </p:nvPr>
        </p:nvSpPr>
        <p:spPr>
          <a:xfrm>
            <a:off x="311700" y="1017950"/>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CN"/>
              <a:t>Using </a:t>
            </a:r>
            <a:r>
              <a:rPr lang="zh-CN"/>
              <a:t>twitter</a:t>
            </a:r>
            <a:r>
              <a:rPr lang="zh-CN"/>
              <a:t> api: tweepy</a:t>
            </a:r>
            <a:endParaRPr/>
          </a:p>
          <a:p>
            <a:pPr indent="-342900" lvl="0" marL="457200" rtl="0" algn="l">
              <a:spcBef>
                <a:spcPts val="0"/>
              </a:spcBef>
              <a:spcAft>
                <a:spcPts val="0"/>
              </a:spcAft>
              <a:buSzPts val="1800"/>
              <a:buChar char="●"/>
            </a:pPr>
            <a:r>
              <a:rPr lang="zh-CN"/>
              <a:t>Can only fetch about 10 days data</a:t>
            </a:r>
            <a:endParaRPr/>
          </a:p>
          <a:p>
            <a:pPr indent="-342900" lvl="0" marL="457200" rtl="0" algn="l">
              <a:spcBef>
                <a:spcPts val="0"/>
              </a:spcBef>
              <a:spcAft>
                <a:spcPts val="0"/>
              </a:spcAft>
              <a:buSzPts val="1800"/>
              <a:buChar char="●"/>
            </a:pPr>
            <a:r>
              <a:rPr lang="zh-CN"/>
              <a:t>Testing data: from 2023/4/19 ~ 2023/4/27</a:t>
            </a:r>
            <a:endParaRPr/>
          </a:p>
          <a:p>
            <a:pPr indent="-342900" lvl="0" marL="457200" rtl="0" algn="l">
              <a:spcBef>
                <a:spcPts val="0"/>
              </a:spcBef>
              <a:spcAft>
                <a:spcPts val="0"/>
              </a:spcAft>
              <a:buSzPts val="1800"/>
              <a:buChar char="●"/>
            </a:pPr>
            <a:r>
              <a:rPr lang="zh-CN"/>
              <a:t>Filter method: using tweepy function to search key word:</a:t>
            </a:r>
            <a:endParaRPr/>
          </a:p>
          <a:p>
            <a:pPr indent="-342900" lvl="0" marL="457200" rtl="0" algn="l">
              <a:spcBef>
                <a:spcPts val="0"/>
              </a:spcBef>
              <a:spcAft>
                <a:spcPts val="0"/>
              </a:spcAft>
              <a:buSzPts val="1800"/>
              <a:buChar char="●"/>
            </a:pPr>
            <a:r>
              <a:rPr lang="zh-CN"/>
              <a:t>1</a:t>
            </a:r>
            <a:endParaRPr/>
          </a:p>
          <a:p>
            <a:pPr indent="-342900" lvl="0" marL="457200" rtl="0" algn="l">
              <a:spcBef>
                <a:spcPts val="0"/>
              </a:spcBef>
              <a:spcAft>
                <a:spcPts val="0"/>
              </a:spcAft>
              <a:buSzPts val="1800"/>
              <a:buChar char="●"/>
            </a:pPr>
            <a:r>
              <a:rPr lang="zh-CN"/>
              <a:t>2</a:t>
            </a:r>
            <a:endParaRPr/>
          </a:p>
          <a:p>
            <a:pPr indent="-342900" lvl="0" marL="457200" rtl="0" algn="l">
              <a:spcBef>
                <a:spcPts val="0"/>
              </a:spcBef>
              <a:spcAft>
                <a:spcPts val="0"/>
              </a:spcAft>
              <a:buSzPts val="1800"/>
              <a:buChar char="●"/>
            </a:pPr>
            <a:r>
              <a:rPr lang="zh-CN"/>
              <a:t>Extract data method:</a:t>
            </a:r>
            <a:endParaRPr/>
          </a:p>
        </p:txBody>
      </p:sp>
      <p:pic>
        <p:nvPicPr>
          <p:cNvPr id="95" name="Google Shape;95;p17"/>
          <p:cNvPicPr preferRelativeResize="0"/>
          <p:nvPr/>
        </p:nvPicPr>
        <p:blipFill>
          <a:blip r:embed="rId3">
            <a:alphaModFix/>
          </a:blip>
          <a:stretch>
            <a:fillRect/>
          </a:stretch>
        </p:blipFill>
        <p:spPr>
          <a:xfrm>
            <a:off x="5203825" y="0"/>
            <a:ext cx="3940173" cy="1337124"/>
          </a:xfrm>
          <a:prstGeom prst="rect">
            <a:avLst/>
          </a:prstGeom>
          <a:noFill/>
          <a:ln>
            <a:noFill/>
          </a:ln>
        </p:spPr>
      </p:pic>
      <p:pic>
        <p:nvPicPr>
          <p:cNvPr id="96" name="Google Shape;96;p17"/>
          <p:cNvPicPr preferRelativeResize="0"/>
          <p:nvPr/>
        </p:nvPicPr>
        <p:blipFill>
          <a:blip r:embed="rId4">
            <a:alphaModFix/>
          </a:blip>
          <a:stretch>
            <a:fillRect/>
          </a:stretch>
        </p:blipFill>
        <p:spPr>
          <a:xfrm>
            <a:off x="471774" y="2426100"/>
            <a:ext cx="8200449" cy="486400"/>
          </a:xfrm>
          <a:prstGeom prst="rect">
            <a:avLst/>
          </a:prstGeom>
          <a:noFill/>
          <a:ln>
            <a:noFill/>
          </a:ln>
        </p:spPr>
      </p:pic>
      <p:pic>
        <p:nvPicPr>
          <p:cNvPr id="97" name="Google Shape;97;p17"/>
          <p:cNvPicPr preferRelativeResize="0"/>
          <p:nvPr/>
        </p:nvPicPr>
        <p:blipFill>
          <a:blip r:embed="rId5">
            <a:alphaModFix/>
          </a:blip>
          <a:stretch>
            <a:fillRect/>
          </a:stretch>
        </p:blipFill>
        <p:spPr>
          <a:xfrm>
            <a:off x="2305050" y="3526350"/>
            <a:ext cx="4533900" cy="971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T</a:t>
            </a:r>
            <a:r>
              <a:rPr lang="zh-CN"/>
              <a:t>witter data introduction</a:t>
            </a:r>
            <a:endParaRPr/>
          </a:p>
        </p:txBody>
      </p:sp>
      <p:sp>
        <p:nvSpPr>
          <p:cNvPr id="103" name="Google Shape;103;p18"/>
          <p:cNvSpPr txBox="1"/>
          <p:nvPr>
            <p:ph idx="1" type="body"/>
          </p:nvPr>
        </p:nvSpPr>
        <p:spPr>
          <a:xfrm>
            <a:off x="311700" y="11524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CN"/>
              <a:t>Twitter d</a:t>
            </a:r>
            <a:r>
              <a:rPr lang="zh-CN"/>
              <a:t>ata summary:</a:t>
            </a:r>
            <a:endParaRPr/>
          </a:p>
          <a:p>
            <a:pPr indent="0" lvl="0" marL="0" rtl="0" algn="l">
              <a:spcBef>
                <a:spcPts val="1200"/>
              </a:spcBef>
              <a:spcAft>
                <a:spcPts val="1200"/>
              </a:spcAft>
              <a:buNone/>
            </a:pPr>
            <a:r>
              <a:t/>
            </a:r>
            <a:endParaRPr/>
          </a:p>
        </p:txBody>
      </p:sp>
      <p:graphicFrame>
        <p:nvGraphicFramePr>
          <p:cNvPr id="104" name="Google Shape;104;p18"/>
          <p:cNvGraphicFramePr/>
          <p:nvPr/>
        </p:nvGraphicFramePr>
        <p:xfrm>
          <a:off x="2159000" y="1948025"/>
          <a:ext cx="3000000" cy="3000000"/>
        </p:xfrm>
        <a:graphic>
          <a:graphicData uri="http://schemas.openxmlformats.org/drawingml/2006/table">
            <a:tbl>
              <a:tblPr>
                <a:noFill/>
                <a:tableStyleId>{DAC1A86E-F74E-4668-ABF0-2096D082C9BB}</a:tableStyleId>
              </a:tblPr>
              <a:tblGrid>
                <a:gridCol w="2413000"/>
                <a:gridCol w="2413000"/>
              </a:tblGrid>
              <a:tr h="379450">
                <a:tc>
                  <a:txBody>
                    <a:bodyPr/>
                    <a:lstStyle/>
                    <a:p>
                      <a:pPr indent="0" lvl="0" marL="0" rtl="0" algn="l">
                        <a:spcBef>
                          <a:spcPts val="0"/>
                        </a:spcBef>
                        <a:spcAft>
                          <a:spcPts val="0"/>
                        </a:spcAft>
                        <a:buNone/>
                      </a:pPr>
                      <a:r>
                        <a:rPr lang="zh-CN" sz="1800"/>
                        <a:t>cryptocurrency type</a:t>
                      </a:r>
                      <a:endParaRPr sz="1800"/>
                    </a:p>
                  </a:txBody>
                  <a:tcPr marT="91425" marB="91425" marR="91425" marL="91425"/>
                </a:tc>
                <a:tc>
                  <a:txBody>
                    <a:bodyPr/>
                    <a:lstStyle/>
                    <a:p>
                      <a:pPr indent="0" lvl="0" marL="0" rtl="0" algn="l">
                        <a:spcBef>
                          <a:spcPts val="0"/>
                        </a:spcBef>
                        <a:spcAft>
                          <a:spcPts val="0"/>
                        </a:spcAft>
                        <a:buNone/>
                      </a:pPr>
                      <a:r>
                        <a:rPr lang="zh-CN" sz="1800"/>
                        <a:t>tweet </a:t>
                      </a:r>
                      <a:r>
                        <a:rPr lang="zh-CN" sz="1800"/>
                        <a:t>number</a:t>
                      </a:r>
                      <a:endParaRPr sz="1800"/>
                    </a:p>
                  </a:txBody>
                  <a:tcPr marT="91425" marB="91425" marR="91425" marL="91425"/>
                </a:tc>
              </a:tr>
              <a:tr h="379450">
                <a:tc>
                  <a:txBody>
                    <a:bodyPr/>
                    <a:lstStyle/>
                    <a:p>
                      <a:pPr indent="0" lvl="0" marL="0" rtl="0" algn="l">
                        <a:lnSpc>
                          <a:spcPct val="115000"/>
                        </a:lnSpc>
                        <a:spcBef>
                          <a:spcPts val="0"/>
                        </a:spcBef>
                        <a:spcAft>
                          <a:spcPts val="1200"/>
                        </a:spcAft>
                        <a:buNone/>
                      </a:pPr>
                      <a:r>
                        <a:rPr lang="zh-CN" sz="1800">
                          <a:latin typeface="Open Sans"/>
                          <a:ea typeface="Open Sans"/>
                          <a:cs typeface="Open Sans"/>
                          <a:sym typeface="Open Sans"/>
                        </a:rPr>
                        <a:t>Cardano</a:t>
                      </a:r>
                      <a:endParaRPr sz="1800"/>
                    </a:p>
                  </a:txBody>
                  <a:tcPr marT="91425" marB="91425" marR="91425" marL="91425"/>
                </a:tc>
                <a:tc>
                  <a:txBody>
                    <a:bodyPr/>
                    <a:lstStyle/>
                    <a:p>
                      <a:pPr indent="0" lvl="0" marL="0" rtl="0" algn="l">
                        <a:lnSpc>
                          <a:spcPct val="115000"/>
                        </a:lnSpc>
                        <a:spcBef>
                          <a:spcPts val="0"/>
                        </a:spcBef>
                        <a:spcAft>
                          <a:spcPts val="1200"/>
                        </a:spcAft>
                        <a:buNone/>
                      </a:pPr>
                      <a:r>
                        <a:rPr lang="zh-CN" sz="1800">
                          <a:latin typeface="Open Sans"/>
                          <a:ea typeface="Open Sans"/>
                          <a:cs typeface="Open Sans"/>
                          <a:sym typeface="Open Sans"/>
                        </a:rPr>
                        <a:t>2000</a:t>
                      </a:r>
                      <a:endParaRPr sz="1800"/>
                    </a:p>
                  </a:txBody>
                  <a:tcPr marT="91425" marB="91425" marR="91425" marL="91425"/>
                </a:tc>
              </a:tr>
              <a:tr h="379450">
                <a:tc>
                  <a:txBody>
                    <a:bodyPr/>
                    <a:lstStyle/>
                    <a:p>
                      <a:pPr indent="0" lvl="0" marL="0" rtl="0" algn="l">
                        <a:lnSpc>
                          <a:spcPct val="115000"/>
                        </a:lnSpc>
                        <a:spcBef>
                          <a:spcPts val="0"/>
                        </a:spcBef>
                        <a:spcAft>
                          <a:spcPts val="1200"/>
                        </a:spcAft>
                        <a:buNone/>
                      </a:pPr>
                      <a:r>
                        <a:rPr lang="zh-CN" sz="1800">
                          <a:latin typeface="Open Sans"/>
                          <a:ea typeface="Open Sans"/>
                          <a:cs typeface="Open Sans"/>
                          <a:sym typeface="Open Sans"/>
                        </a:rPr>
                        <a:t>Ripple</a:t>
                      </a:r>
                      <a:endParaRPr sz="1800"/>
                    </a:p>
                  </a:txBody>
                  <a:tcPr marT="91425" marB="91425" marR="91425" marL="91425"/>
                </a:tc>
                <a:tc>
                  <a:txBody>
                    <a:bodyPr/>
                    <a:lstStyle/>
                    <a:p>
                      <a:pPr indent="0" lvl="0" marL="0" rtl="0" algn="l">
                        <a:spcBef>
                          <a:spcPts val="0"/>
                        </a:spcBef>
                        <a:spcAft>
                          <a:spcPts val="0"/>
                        </a:spcAft>
                        <a:buNone/>
                      </a:pPr>
                      <a:r>
                        <a:rPr lang="zh-CN" sz="1800"/>
                        <a:t>2000</a:t>
                      </a:r>
                      <a:endParaRPr sz="1800"/>
                    </a:p>
                  </a:txBody>
                  <a:tcPr marT="91425" marB="91425" marR="91425" marL="91425"/>
                </a:tc>
              </a:tr>
              <a:tr h="379450">
                <a:tc>
                  <a:txBody>
                    <a:bodyPr/>
                    <a:lstStyle/>
                    <a:p>
                      <a:pPr indent="0" lvl="0" marL="0" rtl="0" algn="l">
                        <a:lnSpc>
                          <a:spcPct val="115000"/>
                        </a:lnSpc>
                        <a:spcBef>
                          <a:spcPts val="0"/>
                        </a:spcBef>
                        <a:spcAft>
                          <a:spcPts val="1200"/>
                        </a:spcAft>
                        <a:buNone/>
                      </a:pPr>
                      <a:r>
                        <a:rPr lang="zh-CN" sz="1800">
                          <a:latin typeface="Open Sans"/>
                          <a:ea typeface="Open Sans"/>
                          <a:cs typeface="Open Sans"/>
                          <a:sym typeface="Open Sans"/>
                        </a:rPr>
                        <a:t>Dogecoin</a:t>
                      </a:r>
                      <a:endParaRPr sz="1800"/>
                    </a:p>
                  </a:txBody>
                  <a:tcPr marT="91425" marB="91425" marR="91425" marL="91425"/>
                </a:tc>
                <a:tc>
                  <a:txBody>
                    <a:bodyPr/>
                    <a:lstStyle/>
                    <a:p>
                      <a:pPr indent="0" lvl="0" marL="0" rtl="0" algn="l">
                        <a:spcBef>
                          <a:spcPts val="0"/>
                        </a:spcBef>
                        <a:spcAft>
                          <a:spcPts val="0"/>
                        </a:spcAft>
                        <a:buNone/>
                      </a:pPr>
                      <a:r>
                        <a:rPr lang="zh-CN" sz="1800"/>
                        <a:t>5000</a:t>
                      </a:r>
                      <a:endParaRPr sz="1800"/>
                    </a:p>
                  </a:txBody>
                  <a:tcPr marT="91425" marB="91425" marR="91425" marL="91425"/>
                </a:tc>
              </a:tr>
              <a:tr h="379450">
                <a:tc>
                  <a:txBody>
                    <a:bodyPr/>
                    <a:lstStyle/>
                    <a:p>
                      <a:pPr indent="0" lvl="0" marL="0" rtl="0" algn="l">
                        <a:spcBef>
                          <a:spcPts val="0"/>
                        </a:spcBef>
                        <a:spcAft>
                          <a:spcPts val="0"/>
                        </a:spcAft>
                        <a:buNone/>
                      </a:pPr>
                      <a:r>
                        <a:rPr lang="zh-CN" sz="1800"/>
                        <a:t>Bitcoin</a:t>
                      </a:r>
                      <a:endParaRPr sz="1800"/>
                    </a:p>
                  </a:txBody>
                  <a:tcPr marT="91425" marB="91425" marR="91425" marL="91425"/>
                </a:tc>
                <a:tc>
                  <a:txBody>
                    <a:bodyPr/>
                    <a:lstStyle/>
                    <a:p>
                      <a:pPr indent="0" lvl="0" marL="0" rtl="0" algn="l">
                        <a:spcBef>
                          <a:spcPts val="0"/>
                        </a:spcBef>
                        <a:spcAft>
                          <a:spcPts val="0"/>
                        </a:spcAft>
                        <a:buNone/>
                      </a:pPr>
                      <a:r>
                        <a:rPr lang="zh-CN" sz="1800"/>
                        <a:t>7000</a:t>
                      </a:r>
                      <a:endParaRPr sz="1800"/>
                    </a:p>
                  </a:txBody>
                  <a:tcPr marT="91425" marB="91425" marR="91425" marL="91425"/>
                </a:tc>
              </a:tr>
              <a:tr h="379450">
                <a:tc>
                  <a:txBody>
                    <a:bodyPr/>
                    <a:lstStyle/>
                    <a:p>
                      <a:pPr indent="0" lvl="0" marL="0" rtl="0" algn="l">
                        <a:lnSpc>
                          <a:spcPct val="115000"/>
                        </a:lnSpc>
                        <a:spcBef>
                          <a:spcPts val="0"/>
                        </a:spcBef>
                        <a:spcAft>
                          <a:spcPts val="1200"/>
                        </a:spcAft>
                        <a:buNone/>
                      </a:pPr>
                      <a:r>
                        <a:rPr lang="zh-CN" sz="1800">
                          <a:latin typeface="Open Sans"/>
                          <a:ea typeface="Open Sans"/>
                          <a:cs typeface="Open Sans"/>
                          <a:sym typeface="Open Sans"/>
                        </a:rPr>
                        <a:t>Ethereum</a:t>
                      </a:r>
                      <a:endParaRPr sz="1800"/>
                    </a:p>
                  </a:txBody>
                  <a:tcPr marT="91425" marB="91425" marR="91425" marL="91425"/>
                </a:tc>
                <a:tc>
                  <a:txBody>
                    <a:bodyPr/>
                    <a:lstStyle/>
                    <a:p>
                      <a:pPr indent="0" lvl="0" marL="0" rtl="0" algn="l">
                        <a:spcBef>
                          <a:spcPts val="0"/>
                        </a:spcBef>
                        <a:spcAft>
                          <a:spcPts val="0"/>
                        </a:spcAft>
                        <a:buNone/>
                      </a:pPr>
                      <a:r>
                        <a:rPr lang="zh-CN" sz="1800"/>
                        <a:t>8000</a:t>
                      </a:r>
                      <a:endParaRPr sz="1800"/>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T</a:t>
            </a:r>
            <a:r>
              <a:rPr lang="zh-CN"/>
              <a:t>witter data introduction</a:t>
            </a:r>
            <a:endParaRPr/>
          </a:p>
        </p:txBody>
      </p:sp>
      <p:sp>
        <p:nvSpPr>
          <p:cNvPr id="110" name="Google Shape;110;p19"/>
          <p:cNvSpPr txBox="1"/>
          <p:nvPr>
            <p:ph idx="1" type="body"/>
          </p:nvPr>
        </p:nvSpPr>
        <p:spPr>
          <a:xfrm>
            <a:off x="311700" y="13371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CN"/>
              <a:t>Then feeding twitter data into pyspark dataframe</a:t>
            </a:r>
            <a:endParaRPr/>
          </a:p>
        </p:txBody>
      </p:sp>
      <p:pic>
        <p:nvPicPr>
          <p:cNvPr id="111" name="Google Shape;111;p19"/>
          <p:cNvPicPr preferRelativeResize="0"/>
          <p:nvPr/>
        </p:nvPicPr>
        <p:blipFill>
          <a:blip r:embed="rId3">
            <a:alphaModFix/>
          </a:blip>
          <a:stretch>
            <a:fillRect/>
          </a:stretch>
        </p:blipFill>
        <p:spPr>
          <a:xfrm>
            <a:off x="5203825" y="0"/>
            <a:ext cx="3940173" cy="1337124"/>
          </a:xfrm>
          <a:prstGeom prst="rect">
            <a:avLst/>
          </a:prstGeom>
          <a:noFill/>
          <a:ln>
            <a:noFill/>
          </a:ln>
        </p:spPr>
      </p:pic>
      <p:pic>
        <p:nvPicPr>
          <p:cNvPr id="112" name="Google Shape;112;p19"/>
          <p:cNvPicPr preferRelativeResize="0"/>
          <p:nvPr/>
        </p:nvPicPr>
        <p:blipFill>
          <a:blip r:embed="rId4">
            <a:alphaModFix/>
          </a:blip>
          <a:stretch>
            <a:fillRect/>
          </a:stretch>
        </p:blipFill>
        <p:spPr>
          <a:xfrm>
            <a:off x="1247775" y="2119675"/>
            <a:ext cx="6648450" cy="2228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Twitter data cleaning</a:t>
            </a:r>
            <a:endParaRPr/>
          </a:p>
        </p:txBody>
      </p:sp>
      <p:sp>
        <p:nvSpPr>
          <p:cNvPr id="118" name="Google Shape;118;p20"/>
          <p:cNvSpPr txBox="1"/>
          <p:nvPr>
            <p:ph idx="1" type="body"/>
          </p:nvPr>
        </p:nvSpPr>
        <p:spPr>
          <a:xfrm>
            <a:off x="311700" y="1100750"/>
            <a:ext cx="8520600" cy="641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CN"/>
              <a:t>Pipeline (all done by pyspark):</a:t>
            </a:r>
            <a:endParaRPr/>
          </a:p>
        </p:txBody>
      </p:sp>
      <p:pic>
        <p:nvPicPr>
          <p:cNvPr id="119" name="Google Shape;119;p20"/>
          <p:cNvPicPr preferRelativeResize="0"/>
          <p:nvPr/>
        </p:nvPicPr>
        <p:blipFill>
          <a:blip r:embed="rId3">
            <a:alphaModFix/>
          </a:blip>
          <a:stretch>
            <a:fillRect/>
          </a:stretch>
        </p:blipFill>
        <p:spPr>
          <a:xfrm>
            <a:off x="5203825" y="0"/>
            <a:ext cx="3940173" cy="1337124"/>
          </a:xfrm>
          <a:prstGeom prst="rect">
            <a:avLst/>
          </a:prstGeom>
          <a:noFill/>
          <a:ln>
            <a:noFill/>
          </a:ln>
        </p:spPr>
      </p:pic>
      <p:sp>
        <p:nvSpPr>
          <p:cNvPr id="120" name="Google Shape;120;p20"/>
          <p:cNvSpPr/>
          <p:nvPr/>
        </p:nvSpPr>
        <p:spPr>
          <a:xfrm>
            <a:off x="1812125" y="1742450"/>
            <a:ext cx="1428300" cy="707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a:t>remove followers &lt; 10 data</a:t>
            </a:r>
            <a:endParaRPr/>
          </a:p>
        </p:txBody>
      </p:sp>
      <p:sp>
        <p:nvSpPr>
          <p:cNvPr id="121" name="Google Shape;121;p20"/>
          <p:cNvSpPr/>
          <p:nvPr/>
        </p:nvSpPr>
        <p:spPr>
          <a:xfrm>
            <a:off x="4772850" y="1742438"/>
            <a:ext cx="1428300" cy="707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a:t>remove retweet</a:t>
            </a:r>
            <a:endParaRPr/>
          </a:p>
        </p:txBody>
      </p:sp>
      <p:sp>
        <p:nvSpPr>
          <p:cNvPr id="122" name="Google Shape;122;p20"/>
          <p:cNvSpPr/>
          <p:nvPr/>
        </p:nvSpPr>
        <p:spPr>
          <a:xfrm>
            <a:off x="4772850" y="2804975"/>
            <a:ext cx="1428300" cy="707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a:t>remove links</a:t>
            </a:r>
            <a:endParaRPr/>
          </a:p>
        </p:txBody>
      </p:sp>
      <p:sp>
        <p:nvSpPr>
          <p:cNvPr id="123" name="Google Shape;123;p20"/>
          <p:cNvSpPr/>
          <p:nvPr/>
        </p:nvSpPr>
        <p:spPr>
          <a:xfrm>
            <a:off x="1812125" y="2823175"/>
            <a:ext cx="1428300" cy="707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a:t>remove emoji</a:t>
            </a:r>
            <a:endParaRPr/>
          </a:p>
        </p:txBody>
      </p:sp>
      <p:sp>
        <p:nvSpPr>
          <p:cNvPr id="124" name="Google Shape;124;p20"/>
          <p:cNvSpPr/>
          <p:nvPr/>
        </p:nvSpPr>
        <p:spPr>
          <a:xfrm>
            <a:off x="1812125" y="3867500"/>
            <a:ext cx="1428300" cy="707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a:t>remove mention</a:t>
            </a:r>
            <a:endParaRPr/>
          </a:p>
        </p:txBody>
      </p:sp>
      <p:sp>
        <p:nvSpPr>
          <p:cNvPr id="125" name="Google Shape;125;p20"/>
          <p:cNvSpPr/>
          <p:nvPr/>
        </p:nvSpPr>
        <p:spPr>
          <a:xfrm>
            <a:off x="4772850" y="3867500"/>
            <a:ext cx="1428300" cy="707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a:t>remove space, next line</a:t>
            </a:r>
            <a:endParaRPr/>
          </a:p>
        </p:txBody>
      </p:sp>
      <p:cxnSp>
        <p:nvCxnSpPr>
          <p:cNvPr id="126" name="Google Shape;126;p20"/>
          <p:cNvCxnSpPr>
            <a:stCxn id="120" idx="2"/>
            <a:endCxn id="123" idx="0"/>
          </p:cNvCxnSpPr>
          <p:nvPr/>
        </p:nvCxnSpPr>
        <p:spPr>
          <a:xfrm>
            <a:off x="2526275" y="2449850"/>
            <a:ext cx="0" cy="373200"/>
          </a:xfrm>
          <a:prstGeom prst="straightConnector1">
            <a:avLst/>
          </a:prstGeom>
          <a:noFill/>
          <a:ln cap="flat" cmpd="sng" w="9525">
            <a:solidFill>
              <a:schemeClr val="dk2"/>
            </a:solidFill>
            <a:prstDash val="solid"/>
            <a:round/>
            <a:headEnd len="med" w="med" type="none"/>
            <a:tailEnd len="med" w="med" type="triangle"/>
          </a:ln>
        </p:spPr>
      </p:cxnSp>
      <p:cxnSp>
        <p:nvCxnSpPr>
          <p:cNvPr id="127" name="Google Shape;127;p20"/>
          <p:cNvCxnSpPr>
            <a:stCxn id="123" idx="2"/>
            <a:endCxn id="124" idx="0"/>
          </p:cNvCxnSpPr>
          <p:nvPr/>
        </p:nvCxnSpPr>
        <p:spPr>
          <a:xfrm>
            <a:off x="2526275" y="3530575"/>
            <a:ext cx="0" cy="336900"/>
          </a:xfrm>
          <a:prstGeom prst="straightConnector1">
            <a:avLst/>
          </a:prstGeom>
          <a:noFill/>
          <a:ln cap="flat" cmpd="sng" w="9525">
            <a:solidFill>
              <a:schemeClr val="dk2"/>
            </a:solidFill>
            <a:prstDash val="solid"/>
            <a:round/>
            <a:headEnd len="med" w="med" type="none"/>
            <a:tailEnd len="med" w="med" type="triangle"/>
          </a:ln>
        </p:spPr>
      </p:cxnSp>
      <p:cxnSp>
        <p:nvCxnSpPr>
          <p:cNvPr id="128" name="Google Shape;128;p20"/>
          <p:cNvCxnSpPr>
            <a:stCxn id="124" idx="3"/>
            <a:endCxn id="121" idx="1"/>
          </p:cNvCxnSpPr>
          <p:nvPr/>
        </p:nvCxnSpPr>
        <p:spPr>
          <a:xfrm flipH="1" rot="10800000">
            <a:off x="3240425" y="2096000"/>
            <a:ext cx="1532400" cy="2125200"/>
          </a:xfrm>
          <a:prstGeom prst="straightConnector1">
            <a:avLst/>
          </a:prstGeom>
          <a:noFill/>
          <a:ln cap="flat" cmpd="sng" w="9525">
            <a:solidFill>
              <a:schemeClr val="dk2"/>
            </a:solidFill>
            <a:prstDash val="solid"/>
            <a:round/>
            <a:headEnd len="med" w="med" type="none"/>
            <a:tailEnd len="med" w="med" type="triangle"/>
          </a:ln>
        </p:spPr>
      </p:cxnSp>
      <p:cxnSp>
        <p:nvCxnSpPr>
          <p:cNvPr id="129" name="Google Shape;129;p20"/>
          <p:cNvCxnSpPr>
            <a:stCxn id="121" idx="2"/>
            <a:endCxn id="122" idx="0"/>
          </p:cNvCxnSpPr>
          <p:nvPr/>
        </p:nvCxnSpPr>
        <p:spPr>
          <a:xfrm>
            <a:off x="5487000" y="2449838"/>
            <a:ext cx="0" cy="355200"/>
          </a:xfrm>
          <a:prstGeom prst="straightConnector1">
            <a:avLst/>
          </a:prstGeom>
          <a:noFill/>
          <a:ln cap="flat" cmpd="sng" w="9525">
            <a:solidFill>
              <a:schemeClr val="dk2"/>
            </a:solidFill>
            <a:prstDash val="solid"/>
            <a:round/>
            <a:headEnd len="med" w="med" type="none"/>
            <a:tailEnd len="med" w="med" type="triangle"/>
          </a:ln>
        </p:spPr>
      </p:cxnSp>
      <p:cxnSp>
        <p:nvCxnSpPr>
          <p:cNvPr id="130" name="Google Shape;130;p20"/>
          <p:cNvCxnSpPr>
            <a:stCxn id="122" idx="2"/>
            <a:endCxn id="125" idx="0"/>
          </p:cNvCxnSpPr>
          <p:nvPr/>
        </p:nvCxnSpPr>
        <p:spPr>
          <a:xfrm>
            <a:off x="5487000" y="3512375"/>
            <a:ext cx="0" cy="355200"/>
          </a:xfrm>
          <a:prstGeom prst="straightConnector1">
            <a:avLst/>
          </a:prstGeom>
          <a:noFill/>
          <a:ln cap="flat" cmpd="sng" w="9525">
            <a:solidFill>
              <a:schemeClr val="dk2"/>
            </a:solidFill>
            <a:prstDash val="solid"/>
            <a:round/>
            <a:headEnd len="med" w="med" type="none"/>
            <a:tailEnd len="med" w="med" type="triangle"/>
          </a:ln>
        </p:spPr>
      </p:cxnSp>
      <p:sp>
        <p:nvSpPr>
          <p:cNvPr id="131" name="Google Shape;131;p20"/>
          <p:cNvSpPr/>
          <p:nvPr/>
        </p:nvSpPr>
        <p:spPr>
          <a:xfrm>
            <a:off x="6788100" y="3867500"/>
            <a:ext cx="1428300" cy="707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a:t>start sentiment prediction</a:t>
            </a:r>
            <a:endParaRPr/>
          </a:p>
        </p:txBody>
      </p:sp>
      <p:cxnSp>
        <p:nvCxnSpPr>
          <p:cNvPr id="132" name="Google Shape;132;p20"/>
          <p:cNvCxnSpPr>
            <a:stCxn id="125" idx="3"/>
            <a:endCxn id="131" idx="1"/>
          </p:cNvCxnSpPr>
          <p:nvPr/>
        </p:nvCxnSpPr>
        <p:spPr>
          <a:xfrm>
            <a:off x="6201150" y="4221200"/>
            <a:ext cx="587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Final result output</a:t>
            </a:r>
            <a:endParaRPr/>
          </a:p>
        </p:txBody>
      </p:sp>
      <p:sp>
        <p:nvSpPr>
          <p:cNvPr id="138" name="Google Shape;138;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CN"/>
              <a:t>avg_value: average sentiment score (will explain more on the following pages)</a:t>
            </a:r>
            <a:endParaRPr/>
          </a:p>
        </p:txBody>
      </p:sp>
      <p:pic>
        <p:nvPicPr>
          <p:cNvPr id="139" name="Google Shape;139;p21"/>
          <p:cNvPicPr preferRelativeResize="0"/>
          <p:nvPr/>
        </p:nvPicPr>
        <p:blipFill>
          <a:blip r:embed="rId3">
            <a:alphaModFix/>
          </a:blip>
          <a:stretch>
            <a:fillRect/>
          </a:stretch>
        </p:blipFill>
        <p:spPr>
          <a:xfrm>
            <a:off x="2957500" y="2254438"/>
            <a:ext cx="3228975" cy="2314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